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5" r:id="rId24"/>
    <p:sldId id="286" r:id="rId25"/>
    <p:sldId id="287" r:id="rId26"/>
    <p:sldId id="278" r:id="rId27"/>
    <p:sldId id="279" r:id="rId28"/>
    <p:sldId id="280" r:id="rId29"/>
    <p:sldId id="281" r:id="rId30"/>
    <p:sldId id="282" r:id="rId31"/>
    <p:sldId id="283" r:id="rId32"/>
    <p:sldId id="284"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19.10.2015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19.10.2015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04664"/>
            <a:ext cx="8280920" cy="4401205"/>
          </a:xfrm>
          <a:prstGeom prst="rect">
            <a:avLst/>
          </a:prstGeom>
        </p:spPr>
        <p:txBody>
          <a:bodyPr wrap="square">
            <a:spAutoFit/>
          </a:bodyPr>
          <a:lstStyle/>
          <a:p>
            <a:pPr algn="just">
              <a:spcAft>
                <a:spcPts val="0"/>
              </a:spcAft>
            </a:pPr>
            <a:r>
              <a:rPr lang="uk-UA" sz="2800" b="1" dirty="0">
                <a:latin typeface="Times New Roman"/>
                <a:ea typeface="Times New Roman"/>
              </a:rPr>
              <a:t>Лекція </a:t>
            </a:r>
            <a:r>
              <a:rPr lang="en-US" sz="2800" b="1" dirty="0" smtClean="0">
                <a:latin typeface="Times New Roman"/>
                <a:ea typeface="Times New Roman"/>
              </a:rPr>
              <a:t>2</a:t>
            </a:r>
            <a:r>
              <a:rPr lang="uk-UA" sz="2800" b="1" dirty="0" smtClean="0">
                <a:latin typeface="Times New Roman"/>
                <a:ea typeface="Times New Roman"/>
              </a:rPr>
              <a:t>2</a:t>
            </a:r>
            <a:r>
              <a:rPr lang="en-US" sz="2800" b="1" dirty="0" smtClean="0">
                <a:latin typeface="Times New Roman"/>
                <a:ea typeface="Times New Roman"/>
              </a:rPr>
              <a:t>-2</a:t>
            </a:r>
            <a:r>
              <a:rPr lang="uk-UA" sz="2800" b="1" smtClean="0">
                <a:latin typeface="Times New Roman"/>
                <a:ea typeface="Times New Roman"/>
              </a:rPr>
              <a:t>3.       </a:t>
            </a:r>
            <a:r>
              <a:rPr lang="uk-UA" sz="2800" b="1" dirty="0">
                <a:latin typeface="Times New Roman"/>
                <a:ea typeface="Times New Roman"/>
              </a:rPr>
              <a:t>(</a:t>
            </a:r>
            <a:r>
              <a:rPr lang="en-US" sz="2800" b="1" dirty="0">
                <a:latin typeface="Times New Roman"/>
                <a:ea typeface="Times New Roman"/>
              </a:rPr>
              <a:t>4</a:t>
            </a:r>
            <a:r>
              <a:rPr lang="uk-UA" sz="2800" b="1" dirty="0">
                <a:latin typeface="Times New Roman"/>
                <a:ea typeface="Times New Roman"/>
              </a:rPr>
              <a:t> год.)</a:t>
            </a:r>
            <a:endParaRPr lang="ru-RU" sz="2800" dirty="0">
              <a:latin typeface="Times New Roman"/>
              <a:ea typeface="Times New Roman"/>
            </a:endParaRPr>
          </a:p>
          <a:p>
            <a:pPr algn="just">
              <a:spcAft>
                <a:spcPts val="0"/>
              </a:spcAft>
            </a:pPr>
            <a:r>
              <a:rPr lang="uk-UA" sz="2800" b="1" dirty="0">
                <a:latin typeface="Times New Roman"/>
                <a:ea typeface="Times New Roman"/>
              </a:rPr>
              <a:t>Тема: </a:t>
            </a:r>
            <a:r>
              <a:rPr lang="uk-UA" sz="2800" b="1" i="1" dirty="0">
                <a:latin typeface="Times New Roman"/>
                <a:ea typeface="Times New Roman"/>
              </a:rPr>
              <a:t>Страхування як особливий елемент фінансової системи</a:t>
            </a:r>
            <a:r>
              <a:rPr lang="uk-UA" sz="2800" i="1" dirty="0">
                <a:latin typeface="Times New Roman"/>
                <a:ea typeface="Times New Roman"/>
              </a:rPr>
              <a:t>.</a:t>
            </a:r>
            <a:endParaRPr lang="ru-RU" sz="2800" dirty="0">
              <a:latin typeface="Times New Roman"/>
              <a:ea typeface="Times New Roman"/>
            </a:endParaRPr>
          </a:p>
          <a:p>
            <a:pPr algn="just">
              <a:spcAft>
                <a:spcPts val="0"/>
              </a:spcAft>
            </a:pPr>
            <a:endParaRPr lang="en-US" sz="2800" b="1" dirty="0" smtClean="0">
              <a:latin typeface="Times New Roman"/>
              <a:ea typeface="Times New Roman"/>
            </a:endParaRPr>
          </a:p>
          <a:p>
            <a:pPr algn="just">
              <a:spcAft>
                <a:spcPts val="0"/>
              </a:spcAft>
            </a:pPr>
            <a:r>
              <a:rPr lang="ru-RU" sz="2800" b="1" i="1" dirty="0" err="1" smtClean="0">
                <a:latin typeface="Times New Roman"/>
                <a:ea typeface="Times New Roman"/>
              </a:rPr>
              <a:t>Питання</a:t>
            </a:r>
            <a:r>
              <a:rPr lang="ru-RU" sz="2800" b="1" i="1" dirty="0">
                <a:latin typeface="Times New Roman"/>
                <a:ea typeface="Times New Roman"/>
              </a:rPr>
              <a:t>:</a:t>
            </a:r>
            <a:endParaRPr lang="ru-RU" sz="2800" i="1" dirty="0">
              <a:latin typeface="Times New Roman"/>
              <a:ea typeface="Times New Roman"/>
            </a:endParaRPr>
          </a:p>
          <a:p>
            <a:pPr lvl="0" algn="just">
              <a:spcAft>
                <a:spcPts val="0"/>
              </a:spcAft>
              <a:buFont typeface="+mj-lt"/>
              <a:buAutoNum type="arabicPeriod"/>
              <a:tabLst>
                <a:tab pos="419735" algn="l"/>
              </a:tabLst>
            </a:pPr>
            <a:r>
              <a:rPr lang="ru-RU" sz="2800" dirty="0" err="1">
                <a:latin typeface="Times New Roman"/>
                <a:ea typeface="Times New Roman"/>
              </a:rPr>
              <a:t>Організація</a:t>
            </a:r>
            <a:r>
              <a:rPr lang="ru-RU" sz="2800" dirty="0">
                <a:latin typeface="Times New Roman"/>
                <a:ea typeface="Times New Roman"/>
              </a:rPr>
              <a:t> </a:t>
            </a:r>
            <a:r>
              <a:rPr lang="ru-RU" sz="2800" dirty="0" err="1">
                <a:latin typeface="Times New Roman"/>
                <a:ea typeface="Times New Roman"/>
              </a:rPr>
              <a:t>страхової</a:t>
            </a:r>
            <a:r>
              <a:rPr lang="ru-RU" sz="2800" dirty="0">
                <a:latin typeface="Times New Roman"/>
                <a:ea typeface="Times New Roman"/>
              </a:rPr>
              <a:t> </a:t>
            </a:r>
            <a:r>
              <a:rPr lang="ru-RU" sz="2800" dirty="0" err="1">
                <a:latin typeface="Times New Roman"/>
                <a:ea typeface="Times New Roman"/>
              </a:rPr>
              <a:t>справи</a:t>
            </a:r>
            <a:r>
              <a:rPr lang="ru-RU" sz="2800" dirty="0">
                <a:latin typeface="Times New Roman"/>
                <a:ea typeface="Times New Roman"/>
              </a:rPr>
              <a:t>, </a:t>
            </a:r>
            <a:r>
              <a:rPr lang="ru-RU" sz="2800" dirty="0" err="1">
                <a:latin typeface="Times New Roman"/>
                <a:ea typeface="Times New Roman"/>
              </a:rPr>
              <a:t>суб’єкти</a:t>
            </a:r>
            <a:r>
              <a:rPr lang="ru-RU" sz="2800" dirty="0">
                <a:latin typeface="Times New Roman"/>
                <a:ea typeface="Times New Roman"/>
              </a:rPr>
              <a:t> і </a:t>
            </a:r>
            <a:r>
              <a:rPr lang="ru-RU" sz="2800" dirty="0" err="1">
                <a:latin typeface="Times New Roman"/>
                <a:ea typeface="Times New Roman"/>
              </a:rPr>
              <a:t>форми</a:t>
            </a:r>
            <a:r>
              <a:rPr lang="ru-RU" sz="2800" dirty="0">
                <a:latin typeface="Times New Roman"/>
                <a:ea typeface="Times New Roman"/>
              </a:rPr>
              <a:t> </a:t>
            </a:r>
            <a:r>
              <a:rPr lang="ru-RU" sz="2800" dirty="0" err="1">
                <a:latin typeface="Times New Roman"/>
                <a:ea typeface="Times New Roman"/>
              </a:rPr>
              <a:t>страхових</a:t>
            </a:r>
            <a:r>
              <a:rPr lang="ru-RU" sz="2800" dirty="0">
                <a:latin typeface="Times New Roman"/>
                <a:ea typeface="Times New Roman"/>
              </a:rPr>
              <a:t> </a:t>
            </a:r>
            <a:r>
              <a:rPr lang="ru-RU" sz="2800" dirty="0" err="1">
                <a:latin typeface="Times New Roman"/>
                <a:ea typeface="Times New Roman"/>
              </a:rPr>
              <a:t>відносин</a:t>
            </a:r>
            <a:r>
              <a:rPr lang="ru-RU" sz="2800" dirty="0">
                <a:latin typeface="Times New Roman"/>
                <a:ea typeface="Times New Roman"/>
              </a:rPr>
              <a:t>.</a:t>
            </a:r>
          </a:p>
          <a:p>
            <a:pPr lvl="0" algn="just">
              <a:spcAft>
                <a:spcPts val="0"/>
              </a:spcAft>
              <a:buFont typeface="+mj-lt"/>
              <a:buAutoNum type="arabicPeriod"/>
              <a:tabLst>
                <a:tab pos="419735" algn="l"/>
              </a:tabLst>
            </a:pPr>
            <a:r>
              <a:rPr lang="ru-RU" sz="2800" dirty="0" err="1">
                <a:latin typeface="Times New Roman"/>
                <a:ea typeface="Times New Roman"/>
              </a:rPr>
              <a:t>Грошові</a:t>
            </a:r>
            <a:r>
              <a:rPr lang="ru-RU" sz="2800" dirty="0">
                <a:latin typeface="Times New Roman"/>
                <a:ea typeface="Times New Roman"/>
              </a:rPr>
              <a:t> потоки у </a:t>
            </a:r>
            <a:r>
              <a:rPr lang="ru-RU" sz="2800" dirty="0" err="1">
                <a:latin typeface="Times New Roman"/>
                <a:ea typeface="Times New Roman"/>
              </a:rPr>
              <a:t>страхуванні</a:t>
            </a:r>
            <a:r>
              <a:rPr lang="ru-RU" sz="2800" dirty="0">
                <a:latin typeface="Times New Roman"/>
                <a:ea typeface="Times New Roman"/>
              </a:rPr>
              <a:t>.</a:t>
            </a:r>
          </a:p>
          <a:p>
            <a:pPr lvl="0" algn="just">
              <a:spcAft>
                <a:spcPts val="0"/>
              </a:spcAft>
              <a:buFont typeface="+mj-lt"/>
              <a:buAutoNum type="arabicPeriod"/>
              <a:tabLst>
                <a:tab pos="419735" algn="l"/>
              </a:tabLst>
            </a:pPr>
            <a:r>
              <a:rPr lang="ru-RU" sz="2800" dirty="0" err="1">
                <a:latin typeface="Times New Roman"/>
                <a:ea typeface="Times New Roman"/>
              </a:rPr>
              <a:t>Галузі</a:t>
            </a:r>
            <a:r>
              <a:rPr lang="ru-RU" sz="2800" dirty="0">
                <a:latin typeface="Times New Roman"/>
                <a:ea typeface="Times New Roman"/>
              </a:rPr>
              <a:t>, </a:t>
            </a:r>
            <a:r>
              <a:rPr lang="ru-RU" sz="2800" dirty="0" err="1">
                <a:latin typeface="Times New Roman"/>
                <a:ea typeface="Times New Roman"/>
              </a:rPr>
              <a:t>форми</a:t>
            </a:r>
            <a:r>
              <a:rPr lang="ru-RU" sz="2800" dirty="0">
                <a:latin typeface="Times New Roman"/>
                <a:ea typeface="Times New Roman"/>
              </a:rPr>
              <a:t> та </a:t>
            </a:r>
            <a:r>
              <a:rPr lang="ru-RU" sz="2800" dirty="0" err="1">
                <a:latin typeface="Times New Roman"/>
                <a:ea typeface="Times New Roman"/>
              </a:rPr>
              <a:t>види</a:t>
            </a:r>
            <a:r>
              <a:rPr lang="ru-RU" sz="2800" dirty="0">
                <a:latin typeface="Times New Roman"/>
                <a:ea typeface="Times New Roman"/>
              </a:rPr>
              <a:t> </a:t>
            </a:r>
            <a:r>
              <a:rPr lang="ru-RU" sz="2800" dirty="0" err="1">
                <a:latin typeface="Times New Roman"/>
                <a:ea typeface="Times New Roman"/>
              </a:rPr>
              <a:t>страхування</a:t>
            </a:r>
            <a:r>
              <a:rPr lang="ru-RU" sz="2800" dirty="0">
                <a:latin typeface="Times New Roman"/>
                <a:ea typeface="Times New Roman"/>
              </a:rPr>
              <a:t>.</a:t>
            </a:r>
          </a:p>
          <a:p>
            <a:pPr lvl="0" algn="just">
              <a:spcAft>
                <a:spcPts val="0"/>
              </a:spcAft>
              <a:buFont typeface="+mj-lt"/>
              <a:buAutoNum type="arabicPeriod"/>
              <a:tabLst>
                <a:tab pos="419735" algn="l"/>
              </a:tabLst>
            </a:pPr>
            <a:r>
              <a:rPr lang="ru-RU" sz="2800" dirty="0" err="1">
                <a:latin typeface="Times New Roman"/>
                <a:ea typeface="Times New Roman"/>
              </a:rPr>
              <a:t>Страховий</a:t>
            </a:r>
            <a:r>
              <a:rPr lang="ru-RU" sz="2800" dirty="0">
                <a:latin typeface="Times New Roman"/>
                <a:ea typeface="Times New Roman"/>
              </a:rPr>
              <a:t> </a:t>
            </a:r>
            <a:r>
              <a:rPr lang="ru-RU" sz="2800" dirty="0" err="1">
                <a:latin typeface="Times New Roman"/>
                <a:ea typeface="Times New Roman"/>
              </a:rPr>
              <a:t>ринок</a:t>
            </a:r>
            <a:r>
              <a:rPr lang="ru-RU" sz="2800" dirty="0">
                <a:latin typeface="Times New Roman"/>
                <a:ea typeface="Times New Roman"/>
              </a:rPr>
              <a:t>.</a:t>
            </a:r>
            <a:endParaRPr lang="ru-RU" sz="2800" dirty="0">
              <a:effectLst/>
              <a:latin typeface="Times New Roman"/>
              <a:ea typeface="Times New Roman"/>
            </a:endParaRPr>
          </a:p>
        </p:txBody>
      </p:sp>
    </p:spTree>
    <p:extLst>
      <p:ext uri="{BB962C8B-B14F-4D97-AF65-F5344CB8AC3E}">
        <p14:creationId xmlns:p14="http://schemas.microsoft.com/office/powerpoint/2010/main" val="3035999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7"/>
            <a:ext cx="8496944" cy="3785652"/>
          </a:xfrm>
          <a:prstGeom prst="rect">
            <a:avLst/>
          </a:prstGeom>
        </p:spPr>
        <p:txBody>
          <a:bodyPr wrap="square">
            <a:spAutoFit/>
          </a:bodyPr>
          <a:lstStyle/>
          <a:p>
            <a:pPr algn="just"/>
            <a:r>
              <a:rPr lang="uk-UA" b="1" dirty="0"/>
              <a:t> </a:t>
            </a:r>
            <a:r>
              <a:rPr lang="uk-UA" sz="2400" dirty="0">
                <a:latin typeface="Times New Roman" pitchFamily="18" charset="0"/>
                <a:cs typeface="Times New Roman" pitchFamily="18" charset="0"/>
              </a:rPr>
              <a:t>Стаття 2. Страховики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Страховиками визнаються фінансові установи,  які  створені  у </a:t>
            </a:r>
            <a:r>
              <a:rPr lang="uk-UA" sz="2400" dirty="0" smtClean="0">
                <a:latin typeface="Times New Roman" pitchFamily="18" charset="0"/>
                <a:cs typeface="Times New Roman" pitchFamily="18" charset="0"/>
              </a:rPr>
              <a:t>формі </a:t>
            </a:r>
            <a:r>
              <a:rPr lang="uk-UA" sz="2400" dirty="0">
                <a:latin typeface="Times New Roman" pitchFamily="18" charset="0"/>
                <a:cs typeface="Times New Roman" pitchFamily="18" charset="0"/>
              </a:rPr>
              <a:t>акціонерних,  повних,  командитних товариств або товариств з </a:t>
            </a:r>
            <a:r>
              <a:rPr lang="uk-UA" sz="2400" dirty="0" smtClean="0">
                <a:latin typeface="Times New Roman" pitchFamily="18" charset="0"/>
                <a:cs typeface="Times New Roman" pitchFamily="18" charset="0"/>
              </a:rPr>
              <a:t>додатковою </a:t>
            </a:r>
            <a:r>
              <a:rPr lang="uk-UA" sz="2400" dirty="0">
                <a:latin typeface="Times New Roman" pitchFamily="18" charset="0"/>
                <a:cs typeface="Times New Roman" pitchFamily="18" charset="0"/>
              </a:rPr>
              <a:t>відповідальністю     згідно     з    Законом    України </a:t>
            </a:r>
            <a:r>
              <a:rPr lang="uk-UA" sz="2400" dirty="0" smtClean="0">
                <a:latin typeface="Times New Roman" pitchFamily="18" charset="0"/>
                <a:cs typeface="Times New Roman" pitchFamily="18" charset="0"/>
              </a:rPr>
              <a:t>"</a:t>
            </a:r>
            <a:r>
              <a:rPr lang="uk-UA" sz="2400" dirty="0">
                <a:latin typeface="Times New Roman" pitchFamily="18" charset="0"/>
                <a:cs typeface="Times New Roman" pitchFamily="18" charset="0"/>
              </a:rPr>
              <a:t>Про   господарські    товариства"   ( 1576-12 )   з   урахуванням </a:t>
            </a:r>
            <a:r>
              <a:rPr lang="uk-UA" sz="2400" dirty="0" smtClean="0">
                <a:latin typeface="Times New Roman" pitchFamily="18" charset="0"/>
                <a:cs typeface="Times New Roman" pitchFamily="18" charset="0"/>
              </a:rPr>
              <a:t>особливостей</a:t>
            </a:r>
            <a:r>
              <a:rPr lang="uk-UA" sz="2400" dirty="0">
                <a:latin typeface="Times New Roman" pitchFamily="18" charset="0"/>
                <a:cs typeface="Times New Roman" pitchFamily="18" charset="0"/>
              </a:rPr>
              <a:t>,   передбачених  цим  Законом,  а  також  одержали  у </a:t>
            </a:r>
            <a:r>
              <a:rPr lang="uk-UA" sz="2400" dirty="0" smtClean="0">
                <a:latin typeface="Times New Roman" pitchFamily="18" charset="0"/>
                <a:cs typeface="Times New Roman" pitchFamily="18" charset="0"/>
              </a:rPr>
              <a:t>встановленому </a:t>
            </a:r>
            <a:r>
              <a:rPr lang="uk-UA" sz="2400" dirty="0">
                <a:latin typeface="Times New Roman" pitchFamily="18" charset="0"/>
                <a:cs typeface="Times New Roman" pitchFamily="18" charset="0"/>
              </a:rPr>
              <a:t>порядку ліцензію на здійснення страхової діяльності.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Учасників  страховика повинно бути не менше трьох.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99660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39"/>
            <a:ext cx="8424936" cy="6740307"/>
          </a:xfrm>
          <a:prstGeom prst="rect">
            <a:avLst/>
          </a:prstGeom>
        </p:spPr>
        <p:txBody>
          <a:bodyPr wrap="square">
            <a:spAutoFit/>
          </a:bodyPr>
          <a:lstStyle/>
          <a:p>
            <a:pPr algn="just"/>
            <a:r>
              <a:rPr lang="uk-UA" b="1" dirty="0"/>
              <a:t> </a:t>
            </a:r>
            <a:r>
              <a:rPr lang="uk-UA" sz="2400" dirty="0">
                <a:latin typeface="Times New Roman" pitchFamily="18" charset="0"/>
                <a:cs typeface="Times New Roman" pitchFamily="18" charset="0"/>
              </a:rPr>
              <a:t>Стаття 3. Страхувальники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Страхувальниками визнаються  юридичні  особи   та   дієздатні </a:t>
            </a:r>
            <a:r>
              <a:rPr lang="uk-UA" sz="2400" dirty="0" smtClean="0">
                <a:latin typeface="Times New Roman" pitchFamily="18" charset="0"/>
                <a:cs typeface="Times New Roman" pitchFamily="18" charset="0"/>
              </a:rPr>
              <a:t>фізичні </a:t>
            </a:r>
            <a:r>
              <a:rPr lang="uk-UA" sz="2400" dirty="0">
                <a:latin typeface="Times New Roman" pitchFamily="18" charset="0"/>
                <a:cs typeface="Times New Roman" pitchFamily="18" charset="0"/>
              </a:rPr>
              <a:t>особи, які уклали із страховиками договори страхування або </a:t>
            </a:r>
            <a:r>
              <a:rPr lang="uk-UA" sz="2400" dirty="0" smtClean="0">
                <a:latin typeface="Times New Roman" pitchFamily="18" charset="0"/>
                <a:cs typeface="Times New Roman" pitchFamily="18" charset="0"/>
              </a:rPr>
              <a:t>є </a:t>
            </a:r>
            <a:r>
              <a:rPr lang="uk-UA" sz="2400" dirty="0">
                <a:latin typeface="Times New Roman" pitchFamily="18" charset="0"/>
                <a:cs typeface="Times New Roman" pitchFamily="18" charset="0"/>
              </a:rPr>
              <a:t>страхувальниками відповідно до законодавства України.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Страхувальники можуть укладати із страховиками  договори  про </a:t>
            </a:r>
            <a:r>
              <a:rPr lang="uk-UA" sz="2400" dirty="0" smtClean="0">
                <a:latin typeface="Times New Roman" pitchFamily="18" charset="0"/>
                <a:cs typeface="Times New Roman" pitchFamily="18" charset="0"/>
              </a:rPr>
              <a:t>страхування  </a:t>
            </a:r>
            <a:r>
              <a:rPr lang="uk-UA" sz="2400" dirty="0">
                <a:latin typeface="Times New Roman" pitchFamily="18" charset="0"/>
                <a:cs typeface="Times New Roman" pitchFamily="18" charset="0"/>
              </a:rPr>
              <a:t>третіх  осіб  (застрахованих осіб) лише за їх згодою, </a:t>
            </a:r>
            <a:r>
              <a:rPr lang="uk-UA" sz="2400" dirty="0" smtClean="0">
                <a:latin typeface="Times New Roman" pitchFamily="18" charset="0"/>
                <a:cs typeface="Times New Roman" pitchFamily="18" charset="0"/>
              </a:rPr>
              <a:t>крім </a:t>
            </a:r>
            <a:r>
              <a:rPr lang="uk-UA" sz="2400" dirty="0">
                <a:latin typeface="Times New Roman" pitchFamily="18" charset="0"/>
                <a:cs typeface="Times New Roman" pitchFamily="18" charset="0"/>
              </a:rPr>
              <a:t>випадків,  передбачених чинним  законодавством.  Застраховані </a:t>
            </a:r>
            <a:r>
              <a:rPr lang="uk-UA" sz="2400" dirty="0" smtClean="0">
                <a:latin typeface="Times New Roman" pitchFamily="18" charset="0"/>
                <a:cs typeface="Times New Roman" pitchFamily="18" charset="0"/>
              </a:rPr>
              <a:t>особи  </a:t>
            </a:r>
            <a:r>
              <a:rPr lang="uk-UA" sz="2400" dirty="0">
                <a:latin typeface="Times New Roman" pitchFamily="18" charset="0"/>
                <a:cs typeface="Times New Roman" pitchFamily="18" charset="0"/>
              </a:rPr>
              <a:t>можуть  набувати  прав і обов'язків страхувальника згідно з </a:t>
            </a:r>
            <a:r>
              <a:rPr lang="uk-UA" sz="2400" dirty="0" smtClean="0">
                <a:latin typeface="Times New Roman" pitchFamily="18" charset="0"/>
                <a:cs typeface="Times New Roman" pitchFamily="18" charset="0"/>
              </a:rPr>
              <a:t>договором </a:t>
            </a:r>
            <a:r>
              <a:rPr lang="uk-UA" sz="2400" dirty="0">
                <a:latin typeface="Times New Roman" pitchFamily="18" charset="0"/>
                <a:cs typeface="Times New Roman" pitchFamily="18" charset="0"/>
              </a:rPr>
              <a:t>страхування.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Страхувальники мають право при укладанні договорів особистого </a:t>
            </a:r>
            <a:r>
              <a:rPr lang="uk-UA" sz="2400" dirty="0" smtClean="0">
                <a:latin typeface="Times New Roman" pitchFamily="18" charset="0"/>
                <a:cs typeface="Times New Roman" pitchFamily="18" charset="0"/>
              </a:rPr>
              <a:t>страхування </a:t>
            </a:r>
            <a:r>
              <a:rPr lang="uk-UA" sz="2400" dirty="0">
                <a:latin typeface="Times New Roman" pitchFamily="18" charset="0"/>
                <a:cs typeface="Times New Roman" pitchFamily="18" charset="0"/>
              </a:rPr>
              <a:t>призначати за згодою застрахованої особи фізичних осіб </a:t>
            </a:r>
            <a:r>
              <a:rPr lang="uk-UA" sz="2400" dirty="0" smtClean="0">
                <a:latin typeface="Times New Roman" pitchFamily="18" charset="0"/>
                <a:cs typeface="Times New Roman" pitchFamily="18" charset="0"/>
              </a:rPr>
              <a:t>або  </a:t>
            </a:r>
            <a:r>
              <a:rPr lang="uk-UA" sz="2400" dirty="0">
                <a:latin typeface="Times New Roman" pitchFamily="18" charset="0"/>
                <a:cs typeface="Times New Roman" pitchFamily="18" charset="0"/>
              </a:rPr>
              <a:t>юридичних  осіб  (</a:t>
            </a:r>
            <a:r>
              <a:rPr lang="uk-UA" sz="2400" dirty="0" err="1">
                <a:latin typeface="Times New Roman" pitchFamily="18" charset="0"/>
                <a:cs typeface="Times New Roman" pitchFamily="18" charset="0"/>
              </a:rPr>
              <a:t>вигодонабувачів</a:t>
            </a:r>
            <a:r>
              <a:rPr lang="uk-UA" sz="2400" dirty="0">
                <a:latin typeface="Times New Roman" pitchFamily="18" charset="0"/>
                <a:cs typeface="Times New Roman" pitchFamily="18" charset="0"/>
              </a:rPr>
              <a:t>)  для  отримання  страхових </a:t>
            </a:r>
            <a:r>
              <a:rPr lang="uk-UA" sz="2400" dirty="0" smtClean="0">
                <a:latin typeface="Times New Roman" pitchFamily="18" charset="0"/>
                <a:cs typeface="Times New Roman" pitchFamily="18" charset="0"/>
              </a:rPr>
              <a:t>виплат</a:t>
            </a:r>
            <a:r>
              <a:rPr lang="uk-UA" sz="2400" dirty="0">
                <a:latin typeface="Times New Roman" pitchFamily="18" charset="0"/>
                <a:cs typeface="Times New Roman" pitchFamily="18" charset="0"/>
              </a:rPr>
              <a:t>, а також замінювати їх до настання страхового випадку, якщо </a:t>
            </a:r>
            <a:r>
              <a:rPr lang="uk-UA" sz="2400" dirty="0" smtClean="0">
                <a:latin typeface="Times New Roman" pitchFamily="18" charset="0"/>
                <a:cs typeface="Times New Roman" pitchFamily="18" charset="0"/>
              </a:rPr>
              <a:t>інше </a:t>
            </a:r>
            <a:r>
              <a:rPr lang="uk-UA" sz="2400" dirty="0">
                <a:latin typeface="Times New Roman" pitchFamily="18" charset="0"/>
                <a:cs typeface="Times New Roman" pitchFamily="18" charset="0"/>
              </a:rPr>
              <a:t>не передбачено договором страхування.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87083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260647"/>
            <a:ext cx="8352928" cy="6370975"/>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Відносини </a:t>
            </a:r>
            <a:r>
              <a:rPr lang="uk-UA" sz="2400" dirty="0">
                <a:latin typeface="Times New Roman" pitchFamily="18" charset="0"/>
                <a:cs typeface="Times New Roman" pitchFamily="18" charset="0"/>
              </a:rPr>
              <a:t>страхування є досить різноманітними. Як правило, вони є </a:t>
            </a:r>
            <a:r>
              <a:rPr lang="uk-UA" sz="2400" dirty="0" err="1">
                <a:latin typeface="Times New Roman" pitchFamily="18" charset="0"/>
                <a:cs typeface="Times New Roman" pitchFamily="18" charset="0"/>
              </a:rPr>
              <a:t>дво-</a:t>
            </a:r>
            <a:r>
              <a:rPr lang="uk-UA" sz="2400" dirty="0">
                <a:latin typeface="Times New Roman" pitchFamily="18" charset="0"/>
                <a:cs typeface="Times New Roman" pitchFamily="18" charset="0"/>
              </a:rPr>
              <a:t> чи тристоронніми. Двосторонні відносини складаються між страховиком і страхувальником, який водночас є і застрахованим. Тристоронні відносини виникають між страховиком, страхувальником і застрахованим.</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В окремих випадках у страхових відносинах може брати участь кілька страховиків. Це засновується на двох формах страхових відносин: співстрахування і перестрахування. </a:t>
            </a:r>
            <a:r>
              <a:rPr lang="uk-UA" sz="2400" i="1" dirty="0">
                <a:latin typeface="Times New Roman" pitchFamily="18" charset="0"/>
                <a:cs typeface="Times New Roman" pitchFamily="18" charset="0"/>
              </a:rPr>
              <a:t>Співстрахування</a:t>
            </a:r>
            <a:r>
              <a:rPr lang="uk-UA" sz="2400" dirty="0">
                <a:latin typeface="Times New Roman" pitchFamily="18" charset="0"/>
                <a:cs typeface="Times New Roman" pitchFamily="18" charset="0"/>
              </a:rPr>
              <a:t> — це участь у страхуванні відразу кількох страховиків. </a:t>
            </a:r>
            <a:r>
              <a:rPr lang="uk-UA" sz="2400" i="1" dirty="0">
                <a:latin typeface="Times New Roman" pitchFamily="18" charset="0"/>
                <a:cs typeface="Times New Roman" pitchFamily="18" charset="0"/>
              </a:rPr>
              <a:t>Перестрахування</a:t>
            </a:r>
            <a:r>
              <a:rPr lang="uk-UA" sz="2400" dirty="0">
                <a:latin typeface="Times New Roman" pitchFamily="18" charset="0"/>
                <a:cs typeface="Times New Roman" pitchFamily="18" charset="0"/>
              </a:rPr>
              <a:t> </a:t>
            </a:r>
            <a:r>
              <a:rPr lang="uk-UA" sz="2400" b="1" i="1" dirty="0">
                <a:latin typeface="Times New Roman" pitchFamily="18" charset="0"/>
                <a:cs typeface="Times New Roman" pitchFamily="18" charset="0"/>
              </a:rPr>
              <a:t>—</a:t>
            </a:r>
            <a:r>
              <a:rPr lang="uk-UA" sz="2400" dirty="0">
                <a:latin typeface="Times New Roman" pitchFamily="18" charset="0"/>
                <a:cs typeface="Times New Roman" pitchFamily="18" charset="0"/>
              </a:rPr>
              <a:t> це передання договору страхування від одного страховика до іншого. У цих відносинах виділяються два суб’єкти: перестрахувальник і </a:t>
            </a:r>
            <a:r>
              <a:rPr lang="uk-UA" sz="2400" dirty="0" err="1">
                <a:latin typeface="Times New Roman" pitchFamily="18" charset="0"/>
                <a:cs typeface="Times New Roman" pitchFamily="18" charset="0"/>
              </a:rPr>
              <a:t>перестраховик</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Перестрахувальник</a:t>
            </a:r>
            <a:r>
              <a:rPr lang="uk-UA" sz="2400" dirty="0">
                <a:latin typeface="Times New Roman" pitchFamily="18" charset="0"/>
                <a:cs typeface="Times New Roman" pitchFamily="18" charset="0"/>
              </a:rPr>
              <a:t> </a:t>
            </a:r>
            <a:r>
              <a:rPr lang="uk-UA" sz="2400" b="1" i="1" dirty="0">
                <a:latin typeface="Times New Roman" pitchFamily="18" charset="0"/>
                <a:cs typeface="Times New Roman" pitchFamily="18" charset="0"/>
              </a:rPr>
              <a:t>—</a:t>
            </a:r>
            <a:r>
              <a:rPr lang="uk-UA" sz="2400" dirty="0">
                <a:latin typeface="Times New Roman" pitchFamily="18" charset="0"/>
                <a:cs typeface="Times New Roman" pitchFamily="18" charset="0"/>
              </a:rPr>
              <a:t> це страховик, який передає другому договір страхування, </a:t>
            </a:r>
            <a:r>
              <a:rPr lang="uk-UA" sz="2400" i="1" dirty="0" err="1">
                <a:latin typeface="Times New Roman" pitchFamily="18" charset="0"/>
                <a:cs typeface="Times New Roman" pitchFamily="18" charset="0"/>
              </a:rPr>
              <a:t>перестраховик</a:t>
            </a:r>
            <a:r>
              <a:rPr lang="uk-UA" sz="2400" dirty="0">
                <a:latin typeface="Times New Roman" pitchFamily="18" charset="0"/>
                <a:cs typeface="Times New Roman" pitchFamily="18" charset="0"/>
              </a:rPr>
              <a:t> — це страховик, який приймає договір страхування і зобов’язання з нього.</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56847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404665"/>
            <a:ext cx="8064896" cy="5262979"/>
          </a:xfrm>
          <a:prstGeom prst="rect">
            <a:avLst/>
          </a:prstGeom>
        </p:spPr>
        <p:txBody>
          <a:bodyPr wrap="square">
            <a:spAutoFit/>
          </a:bodyPr>
          <a:lstStyle/>
          <a:p>
            <a:pPr algn="just"/>
            <a:r>
              <a:rPr lang="ru-RU" sz="2400" b="1" dirty="0">
                <a:latin typeface="Times New Roman" pitchFamily="18" charset="0"/>
                <a:cs typeface="Times New Roman" pitchFamily="18" charset="0"/>
              </a:rPr>
              <a:t>2. </a:t>
            </a:r>
            <a:r>
              <a:rPr lang="ru-RU" sz="2400" b="1" dirty="0" err="1">
                <a:latin typeface="Times New Roman" pitchFamily="18" charset="0"/>
                <a:cs typeface="Times New Roman" pitchFamily="18" charset="0"/>
              </a:rPr>
              <a:t>Грошові</a:t>
            </a:r>
            <a:r>
              <a:rPr lang="ru-RU" sz="2400" b="1" dirty="0">
                <a:latin typeface="Times New Roman" pitchFamily="18" charset="0"/>
                <a:cs typeface="Times New Roman" pitchFamily="18" charset="0"/>
              </a:rPr>
              <a:t> потоки у </a:t>
            </a:r>
            <a:r>
              <a:rPr lang="ru-RU" sz="2400" b="1" dirty="0" err="1">
                <a:latin typeface="Times New Roman" pitchFamily="18" charset="0"/>
                <a:cs typeface="Times New Roman" pitchFamily="18" charset="0"/>
              </a:rPr>
              <a:t>страхуванні</a:t>
            </a:r>
            <a:r>
              <a:rPr lang="ru-RU" sz="2400" b="1"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Страхові відносини характеризуються рухом грошових потоків, зображених на схемі 1 (пунктирними лініями зображено відносини перестрахування):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Як видно з наведеної схеми, страхові відносини охоплюють:</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страхові </a:t>
            </a:r>
            <a:r>
              <a:rPr lang="uk-UA" sz="2400" dirty="0">
                <a:latin typeface="Times New Roman" pitchFamily="18" charset="0"/>
                <a:cs typeface="Times New Roman" pitchFamily="18" charset="0"/>
              </a:rPr>
              <a:t>платежі;</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виплату </a:t>
            </a:r>
            <a:r>
              <a:rPr lang="uk-UA" sz="2400" dirty="0">
                <a:latin typeface="Times New Roman" pitchFamily="18" charset="0"/>
                <a:cs typeface="Times New Roman" pitchFamily="18" charset="0"/>
              </a:rPr>
              <a:t>страхового відшкодування;</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перестрахування</a:t>
            </a:r>
            <a:r>
              <a:rPr lang="uk-UA"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розміщення </a:t>
            </a:r>
            <a:r>
              <a:rPr lang="uk-UA" sz="2400" dirty="0">
                <a:latin typeface="Times New Roman" pitchFamily="18" charset="0"/>
                <a:cs typeface="Times New Roman" pitchFamily="18" charset="0"/>
              </a:rPr>
              <a:t>тимчасово вільних коштів на фінансовому ринку;</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отримання </a:t>
            </a:r>
            <a:r>
              <a:rPr lang="uk-UA" sz="2400" dirty="0">
                <a:latin typeface="Times New Roman" pitchFamily="18" charset="0"/>
                <a:cs typeface="Times New Roman" pitchFamily="18" charset="0"/>
              </a:rPr>
              <a:t>доходів від розміщення коштів на фінансовому ринку.</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2760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585" y="404664"/>
            <a:ext cx="9577065"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8532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6748" y="260649"/>
            <a:ext cx="8424936" cy="6370975"/>
          </a:xfrm>
          <a:prstGeom prst="rect">
            <a:avLst/>
          </a:prstGeom>
        </p:spPr>
        <p:txBody>
          <a:bodyPr wrap="square">
            <a:spAutoFit/>
          </a:bodyPr>
          <a:lstStyle/>
          <a:p>
            <a:pPr algn="just">
              <a:spcAft>
                <a:spcPts val="0"/>
              </a:spcAft>
            </a:pPr>
            <a:r>
              <a:rPr lang="uk-UA" sz="2400" b="1" i="1" dirty="0" smtClean="0">
                <a:latin typeface="Times New Roman" pitchFamily="18" charset="0"/>
                <a:ea typeface="Times New Roman"/>
                <a:cs typeface="Times New Roman" pitchFamily="18" charset="0"/>
              </a:rPr>
              <a:t>	Страхові </a:t>
            </a:r>
            <a:r>
              <a:rPr lang="uk-UA" sz="2400" b="1" i="1" dirty="0">
                <a:latin typeface="Times New Roman" pitchFamily="18" charset="0"/>
                <a:ea typeface="Times New Roman"/>
                <a:cs typeface="Times New Roman" pitchFamily="18" charset="0"/>
              </a:rPr>
              <a:t>платежі</a:t>
            </a:r>
            <a:r>
              <a:rPr lang="uk-UA" sz="2400" dirty="0">
                <a:latin typeface="Times New Roman" pitchFamily="18" charset="0"/>
                <a:ea typeface="Times New Roman"/>
                <a:cs typeface="Times New Roman" pitchFamily="18" charset="0"/>
              </a:rPr>
              <a:t> — це перерахування одноразово чи </a:t>
            </a:r>
            <a:r>
              <a:rPr lang="uk-UA" sz="2400" dirty="0" smtClean="0">
                <a:latin typeface="Times New Roman" pitchFamily="18" charset="0"/>
                <a:ea typeface="Times New Roman"/>
                <a:cs typeface="Times New Roman" pitchFamily="18" charset="0"/>
              </a:rPr>
              <a:t>поетапно </a:t>
            </a:r>
            <a:r>
              <a:rPr lang="uk-UA" sz="2400" dirty="0">
                <a:latin typeface="Times New Roman" pitchFamily="18" charset="0"/>
                <a:ea typeface="Times New Roman"/>
                <a:cs typeface="Times New Roman" pitchFamily="18" charset="0"/>
              </a:rPr>
              <a:t>коштів страхувальником страховику. Вони є джерелом формування як колективного страхового фонду, так і доходів страхових компаній. Внесення страхових  платежів здійснюється на основі </a:t>
            </a:r>
            <a:r>
              <a:rPr lang="uk-UA" sz="2400" b="1" i="1" dirty="0">
                <a:latin typeface="Times New Roman" pitchFamily="18" charset="0"/>
                <a:ea typeface="Times New Roman"/>
                <a:cs typeface="Times New Roman" pitchFamily="18" charset="0"/>
              </a:rPr>
              <a:t>страхових тарифів</a:t>
            </a:r>
            <a:r>
              <a:rPr lang="uk-UA" sz="2400" b="1" dirty="0">
                <a:latin typeface="Times New Roman" pitchFamily="18" charset="0"/>
                <a:ea typeface="Times New Roman"/>
                <a:cs typeface="Times New Roman" pitchFamily="18" charset="0"/>
              </a:rPr>
              <a:t> </a:t>
            </a:r>
            <a:r>
              <a:rPr lang="uk-UA" sz="2400" dirty="0">
                <a:latin typeface="Times New Roman" pitchFamily="18" charset="0"/>
                <a:ea typeface="Times New Roman"/>
                <a:cs typeface="Times New Roman" pitchFamily="18" charset="0"/>
              </a:rPr>
              <a:t>— розміру плати з одиниці страхової суми. </a:t>
            </a:r>
            <a:endParaRPr lang="uk-UA" sz="2400" dirty="0" smtClean="0">
              <a:latin typeface="Times New Roman" pitchFamily="18" charset="0"/>
              <a:ea typeface="Times New Roman"/>
              <a:cs typeface="Times New Roman" pitchFamily="18" charset="0"/>
            </a:endParaRPr>
          </a:p>
          <a:p>
            <a:pPr algn="just">
              <a:spcAft>
                <a:spcPts val="0"/>
              </a:spcAft>
            </a:pPr>
            <a:r>
              <a:rPr lang="uk-UA" sz="2400" b="1" i="1" dirty="0" smtClean="0">
                <a:latin typeface="Times New Roman" pitchFamily="18" charset="0"/>
                <a:ea typeface="Times New Roman"/>
                <a:cs typeface="Times New Roman" pitchFamily="18" charset="0"/>
              </a:rPr>
              <a:t>	Страховий </a:t>
            </a:r>
            <a:r>
              <a:rPr lang="uk-UA" sz="2400" b="1" i="1" dirty="0">
                <a:latin typeface="Times New Roman" pitchFamily="18" charset="0"/>
                <a:ea typeface="Times New Roman"/>
                <a:cs typeface="Times New Roman" pitchFamily="18" charset="0"/>
              </a:rPr>
              <a:t>тариф </a:t>
            </a:r>
            <a:r>
              <a:rPr lang="uk-UA" sz="2400" dirty="0">
                <a:latin typeface="Times New Roman" pitchFamily="18" charset="0"/>
                <a:ea typeface="Times New Roman"/>
                <a:cs typeface="Times New Roman" pitchFamily="18" charset="0"/>
              </a:rPr>
              <a:t>(брутто-ставка) складається з двох частин — нетто-ставки та навантаження. </a:t>
            </a:r>
            <a:endParaRPr lang="uk-UA" sz="2400" dirty="0" smtClean="0">
              <a:latin typeface="Times New Roman" pitchFamily="18" charset="0"/>
              <a:ea typeface="Times New Roman"/>
              <a:cs typeface="Times New Roman" pitchFamily="18" charset="0"/>
            </a:endParaRPr>
          </a:p>
          <a:p>
            <a:pPr algn="just">
              <a:spcAft>
                <a:spcPts val="0"/>
              </a:spcAft>
            </a:pPr>
            <a:r>
              <a:rPr lang="uk-UA" sz="2400" i="1" dirty="0">
                <a:latin typeface="Times New Roman" pitchFamily="18" charset="0"/>
                <a:ea typeface="Times New Roman"/>
                <a:cs typeface="Times New Roman" pitchFamily="18" charset="0"/>
              </a:rPr>
              <a:t>	</a:t>
            </a:r>
            <a:r>
              <a:rPr lang="uk-UA" sz="2400" i="1" dirty="0" smtClean="0">
                <a:latin typeface="Times New Roman" pitchFamily="18" charset="0"/>
                <a:ea typeface="Times New Roman"/>
                <a:cs typeface="Times New Roman" pitchFamily="18" charset="0"/>
              </a:rPr>
              <a:t>Нетто-ставка</a:t>
            </a:r>
            <a:r>
              <a:rPr lang="uk-UA" sz="2400" dirty="0" smtClean="0">
                <a:latin typeface="Times New Roman" pitchFamily="18" charset="0"/>
                <a:ea typeface="Times New Roman"/>
                <a:cs typeface="Times New Roman" pitchFamily="18" charset="0"/>
              </a:rPr>
              <a:t> </a:t>
            </a:r>
            <a:r>
              <a:rPr lang="uk-UA" sz="2400" dirty="0">
                <a:latin typeface="Times New Roman" pitchFamily="18" charset="0"/>
                <a:ea typeface="Times New Roman"/>
                <a:cs typeface="Times New Roman" pitchFamily="18" charset="0"/>
              </a:rPr>
              <a:t>відображає ту частину тарифу, яка призначена для виплати страхового </a:t>
            </a:r>
            <a:r>
              <a:rPr lang="uk-UA" sz="2400" dirty="0" smtClean="0">
                <a:latin typeface="Times New Roman" pitchFamily="18" charset="0"/>
                <a:ea typeface="Times New Roman"/>
                <a:cs typeface="Times New Roman" pitchFamily="18" charset="0"/>
              </a:rPr>
              <a:t>відшкодування</a:t>
            </a:r>
            <a:r>
              <a:rPr lang="uk-UA" sz="2400" dirty="0">
                <a:latin typeface="Times New Roman" pitchFamily="18" charset="0"/>
                <a:ea typeface="Times New Roman"/>
                <a:cs typeface="Times New Roman" pitchFamily="18" charset="0"/>
              </a:rPr>
              <a:t>. Вона залежить від загальних розмірів страхового відшкодування (визначається на основі статистичних досліджень про кількість страхових подій і середню вартість відшкодування на одну подію) та кількості страхувальників, охоплених цим видом страхування. </a:t>
            </a:r>
            <a:endParaRPr lang="uk-UA" sz="2400" dirty="0" smtClean="0">
              <a:latin typeface="Times New Roman" pitchFamily="18" charset="0"/>
              <a:ea typeface="Times New Roman"/>
              <a:cs typeface="Times New Roman" pitchFamily="18" charset="0"/>
            </a:endParaRPr>
          </a:p>
          <a:p>
            <a:pPr algn="just">
              <a:spcAft>
                <a:spcPts val="0"/>
              </a:spcAft>
            </a:pPr>
            <a:r>
              <a:rPr lang="uk-UA" sz="2400" i="1" dirty="0">
                <a:latin typeface="Times New Roman" pitchFamily="18" charset="0"/>
                <a:ea typeface="Times New Roman"/>
                <a:cs typeface="Times New Roman" pitchFamily="18" charset="0"/>
              </a:rPr>
              <a:t>	</a:t>
            </a:r>
            <a:r>
              <a:rPr lang="uk-UA" sz="2400" i="1" dirty="0" smtClean="0">
                <a:latin typeface="Times New Roman" pitchFamily="18" charset="0"/>
                <a:ea typeface="Times New Roman"/>
                <a:cs typeface="Times New Roman" pitchFamily="18" charset="0"/>
              </a:rPr>
              <a:t>Навантаження</a:t>
            </a:r>
            <a:r>
              <a:rPr lang="uk-UA" sz="2400" dirty="0" smtClean="0">
                <a:latin typeface="Times New Roman" pitchFamily="18" charset="0"/>
                <a:ea typeface="Times New Roman"/>
                <a:cs typeface="Times New Roman" pitchFamily="18" charset="0"/>
              </a:rPr>
              <a:t> </a:t>
            </a:r>
            <a:r>
              <a:rPr lang="uk-UA" sz="2400" dirty="0">
                <a:latin typeface="Times New Roman" pitchFamily="18" charset="0"/>
                <a:ea typeface="Times New Roman"/>
                <a:cs typeface="Times New Roman" pitchFamily="18" charset="0"/>
              </a:rPr>
              <a:t>відображає витрати страховика, пов’язані з проведенням страхування, та його прибуток.</a:t>
            </a:r>
            <a:endParaRPr lang="ru-RU" sz="24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704266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640960" cy="6740307"/>
          </a:xfrm>
          <a:prstGeom prst="rect">
            <a:avLst/>
          </a:prstGeom>
        </p:spPr>
        <p:txBody>
          <a:bodyPr wrap="square">
            <a:spAutoFit/>
          </a:bodyPr>
          <a:lstStyle/>
          <a:p>
            <a:pPr algn="just">
              <a:spcAft>
                <a:spcPts val="0"/>
              </a:spcAft>
            </a:pPr>
            <a:r>
              <a:rPr lang="uk-UA" sz="2400" spc="-30" dirty="0" smtClean="0">
                <a:latin typeface="Times New Roman"/>
                <a:ea typeface="Times New Roman"/>
              </a:rPr>
              <a:t>	</a:t>
            </a:r>
            <a:r>
              <a:rPr lang="uk-UA" sz="2400" i="1" spc="-30" dirty="0" smtClean="0">
                <a:latin typeface="Times New Roman"/>
                <a:ea typeface="Times New Roman"/>
              </a:rPr>
              <a:t>Страховий </a:t>
            </a:r>
            <a:r>
              <a:rPr lang="uk-UA" sz="2400" i="1" spc="-30" dirty="0">
                <a:latin typeface="Times New Roman"/>
                <a:ea typeface="Times New Roman"/>
              </a:rPr>
              <a:t>тариф </a:t>
            </a:r>
            <a:r>
              <a:rPr lang="uk-UA" sz="2400" spc="-30" dirty="0">
                <a:latin typeface="Times New Roman"/>
                <a:ea typeface="Times New Roman"/>
              </a:rPr>
              <a:t>— це ціна страхування. Це основний чинник конкуренції на страховому ринку. Чим більше охоплено страхувальників, чим менші витрати страховика, тим нижчий розмір страхового тарифу і тим більші можливості для залучення нових клієнтів.</a:t>
            </a:r>
            <a:endParaRPr lang="ru-RU" sz="2400" dirty="0">
              <a:latin typeface="Times New Roman"/>
              <a:ea typeface="Times New Roman"/>
            </a:endParaRPr>
          </a:p>
          <a:p>
            <a:pPr algn="just">
              <a:spcAft>
                <a:spcPts val="0"/>
              </a:spcAft>
            </a:pPr>
            <a:r>
              <a:rPr lang="uk-UA" sz="2400" b="1" dirty="0" smtClean="0">
                <a:latin typeface="Times New Roman"/>
                <a:ea typeface="Times New Roman"/>
              </a:rPr>
              <a:t>	Страхове </a:t>
            </a:r>
            <a:r>
              <a:rPr lang="uk-UA" sz="2400" b="1" dirty="0">
                <a:latin typeface="Times New Roman"/>
                <a:ea typeface="Times New Roman"/>
              </a:rPr>
              <a:t>відшкодування</a:t>
            </a:r>
            <a:r>
              <a:rPr lang="uk-UA" sz="2400" dirty="0">
                <a:latin typeface="Times New Roman"/>
                <a:ea typeface="Times New Roman"/>
              </a:rPr>
              <a:t> — це виплата страховиком застрахованому (або отримувачу) повної чи часткової суми збитків. Розмір страхового відшкодування залежить від двох чинників — страхової суми і страхового збитку. </a:t>
            </a:r>
            <a:endParaRPr lang="uk-UA" sz="2400" dirty="0" smtClean="0">
              <a:latin typeface="Times New Roman"/>
              <a:ea typeface="Times New Roman"/>
            </a:endParaRPr>
          </a:p>
          <a:p>
            <a:pPr algn="just">
              <a:spcAft>
                <a:spcPts val="0"/>
              </a:spcAft>
            </a:pPr>
            <a:r>
              <a:rPr lang="uk-UA" sz="2400" i="1" dirty="0">
                <a:latin typeface="Times New Roman"/>
                <a:ea typeface="Times New Roman"/>
              </a:rPr>
              <a:t>	</a:t>
            </a:r>
            <a:r>
              <a:rPr lang="uk-UA" sz="2400" i="1" dirty="0" smtClean="0">
                <a:latin typeface="Times New Roman"/>
                <a:ea typeface="Times New Roman"/>
              </a:rPr>
              <a:t>Страхова </a:t>
            </a:r>
            <a:r>
              <a:rPr lang="uk-UA" sz="2400" i="1" dirty="0">
                <a:latin typeface="Times New Roman"/>
                <a:ea typeface="Times New Roman"/>
              </a:rPr>
              <a:t>сума</a:t>
            </a:r>
            <a:r>
              <a:rPr lang="uk-UA" sz="2400" dirty="0">
                <a:latin typeface="Times New Roman"/>
                <a:ea typeface="Times New Roman"/>
              </a:rPr>
              <a:t> характеризує масштаби даної страхової операції, тобто на яку суму застраховано той чи інший об’єкт. Ця сума визначається, з одного боку, вартісною оцінкою об’єкта страхування, а з іншого — можливос</a:t>
            </a:r>
            <a:r>
              <a:rPr lang="uk-UA" sz="2400" spc="-10" dirty="0">
                <a:latin typeface="Times New Roman"/>
                <a:ea typeface="Times New Roman"/>
              </a:rPr>
              <a:t>тями і побажаннями страхувальника. Відношення страхової суми до вартісної оцінки об’єкта страхування характеризує </a:t>
            </a:r>
            <a:r>
              <a:rPr lang="uk-UA" sz="2400" i="1" spc="-10" dirty="0">
                <a:latin typeface="Times New Roman"/>
                <a:ea typeface="Times New Roman"/>
              </a:rPr>
              <a:t>страхове забезпечення</a:t>
            </a:r>
            <a:r>
              <a:rPr lang="uk-UA" sz="2400" spc="-10" dirty="0">
                <a:latin typeface="Times New Roman"/>
                <a:ea typeface="Times New Roman"/>
              </a:rPr>
              <a:t>, яке не може перевищувати 100%</a:t>
            </a:r>
            <a:r>
              <a:rPr lang="uk-UA" sz="2400" b="1" i="1" spc="-10" dirty="0">
                <a:latin typeface="Times New Roman"/>
                <a:ea typeface="Times New Roman"/>
              </a:rPr>
              <a:t>. </a:t>
            </a:r>
            <a:endParaRPr lang="uk-UA" sz="2400" b="1" i="1" spc="-10" dirty="0" smtClean="0">
              <a:latin typeface="Times New Roman"/>
              <a:ea typeface="Times New Roman"/>
            </a:endParaRPr>
          </a:p>
          <a:p>
            <a:pPr algn="just">
              <a:spcAft>
                <a:spcPts val="0"/>
              </a:spcAft>
            </a:pPr>
            <a:r>
              <a:rPr lang="uk-UA" sz="2400" b="1" i="1" spc="-10" dirty="0">
                <a:latin typeface="Times New Roman"/>
                <a:ea typeface="Times New Roman"/>
              </a:rPr>
              <a:t>	</a:t>
            </a:r>
            <a:r>
              <a:rPr lang="uk-UA" sz="2400" i="1" spc="-10" dirty="0" smtClean="0">
                <a:latin typeface="Times New Roman"/>
                <a:ea typeface="Times New Roman"/>
              </a:rPr>
              <a:t>Страховий </a:t>
            </a:r>
            <a:r>
              <a:rPr lang="uk-UA" sz="2400" i="1" spc="-10" dirty="0">
                <a:latin typeface="Times New Roman"/>
                <a:ea typeface="Times New Roman"/>
              </a:rPr>
              <a:t>збиток</a:t>
            </a:r>
            <a:r>
              <a:rPr lang="uk-UA" sz="2400" spc="-10" dirty="0">
                <a:latin typeface="Times New Roman"/>
                <a:ea typeface="Times New Roman"/>
              </a:rPr>
              <a:t> являє собою вартісну оцінку заподіяних застрахованому втрат.</a:t>
            </a:r>
            <a:endParaRPr lang="ru-RU" sz="2400" dirty="0">
              <a:effectLst/>
              <a:latin typeface="Times New Roman"/>
              <a:ea typeface="Times New Roman"/>
            </a:endParaRPr>
          </a:p>
        </p:txBody>
      </p:sp>
    </p:spTree>
    <p:extLst>
      <p:ext uri="{BB962C8B-B14F-4D97-AF65-F5344CB8AC3E}">
        <p14:creationId xmlns:p14="http://schemas.microsoft.com/office/powerpoint/2010/main" val="1857797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640960" cy="4893647"/>
          </a:xfrm>
          <a:prstGeom prst="rect">
            <a:avLst/>
          </a:prstGeom>
        </p:spPr>
        <p:txBody>
          <a:bodyPr wrap="square">
            <a:spAutoFit/>
          </a:bodyPr>
          <a:lstStyle/>
          <a:p>
            <a:pPr algn="just">
              <a:spcAft>
                <a:spcPts val="0"/>
              </a:spcAft>
            </a:pPr>
            <a:r>
              <a:rPr lang="uk-UA" sz="2400" dirty="0">
                <a:latin typeface="Times New Roman"/>
                <a:ea typeface="Times New Roman"/>
              </a:rPr>
              <a:t>	</a:t>
            </a:r>
            <a:r>
              <a:rPr lang="uk-UA" sz="2400" dirty="0" smtClean="0">
                <a:latin typeface="Times New Roman"/>
                <a:ea typeface="Times New Roman"/>
              </a:rPr>
              <a:t>Існують </a:t>
            </a:r>
            <a:r>
              <a:rPr lang="uk-UA" sz="2400" dirty="0">
                <a:latin typeface="Times New Roman"/>
                <a:ea typeface="Times New Roman"/>
              </a:rPr>
              <a:t>різні системи визначення розміру страхового відшкодування. Основними є </a:t>
            </a:r>
            <a:r>
              <a:rPr lang="uk-UA" sz="2400" i="1" dirty="0">
                <a:latin typeface="Times New Roman"/>
                <a:ea typeface="Times New Roman"/>
              </a:rPr>
              <a:t>методи повної і пропорційної відповідальності</a:t>
            </a:r>
            <a:r>
              <a:rPr lang="uk-UA" sz="2400" dirty="0">
                <a:latin typeface="Times New Roman"/>
                <a:ea typeface="Times New Roman"/>
              </a:rPr>
              <a:t>. </a:t>
            </a:r>
            <a:endParaRPr lang="uk-UA" sz="2400" dirty="0" smtClean="0">
              <a:latin typeface="Times New Roman"/>
              <a:ea typeface="Times New Roman"/>
            </a:endParaRPr>
          </a:p>
          <a:p>
            <a:pPr algn="just">
              <a:spcAft>
                <a:spcPts val="0"/>
              </a:spcAft>
            </a:pPr>
            <a:r>
              <a:rPr lang="uk-UA" sz="2400" dirty="0">
                <a:latin typeface="Times New Roman"/>
                <a:ea typeface="Times New Roman"/>
              </a:rPr>
              <a:t>	</a:t>
            </a:r>
            <a:r>
              <a:rPr lang="uk-UA" sz="2400" dirty="0" smtClean="0">
                <a:latin typeface="Times New Roman"/>
                <a:ea typeface="Times New Roman"/>
              </a:rPr>
              <a:t>При </a:t>
            </a:r>
            <a:r>
              <a:rPr lang="uk-UA" sz="2400" i="1" dirty="0">
                <a:latin typeface="Times New Roman"/>
                <a:ea typeface="Times New Roman"/>
              </a:rPr>
              <a:t>повній відповідальності </a:t>
            </a:r>
            <a:r>
              <a:rPr lang="uk-UA" sz="2400" dirty="0">
                <a:latin typeface="Times New Roman"/>
                <a:ea typeface="Times New Roman"/>
              </a:rPr>
              <a:t>страховика страхове відшкодування виплачується в розмірі заподіяних збитків, але не більше страхової суми. </a:t>
            </a:r>
            <a:endParaRPr lang="uk-UA" sz="2400" dirty="0" smtClean="0">
              <a:latin typeface="Times New Roman"/>
              <a:ea typeface="Times New Roman"/>
            </a:endParaRPr>
          </a:p>
          <a:p>
            <a:pPr algn="just">
              <a:spcAft>
                <a:spcPts val="0"/>
              </a:spcAft>
            </a:pPr>
            <a:r>
              <a:rPr lang="uk-UA" sz="2400" dirty="0">
                <a:latin typeface="Times New Roman"/>
                <a:ea typeface="Times New Roman"/>
              </a:rPr>
              <a:t>	</a:t>
            </a:r>
            <a:r>
              <a:rPr lang="uk-UA" sz="2400" dirty="0" smtClean="0">
                <a:latin typeface="Times New Roman"/>
                <a:ea typeface="Times New Roman"/>
              </a:rPr>
              <a:t>При </a:t>
            </a:r>
            <a:r>
              <a:rPr lang="uk-UA" sz="2400" i="1" dirty="0">
                <a:latin typeface="Times New Roman"/>
                <a:ea typeface="Times New Roman"/>
              </a:rPr>
              <a:t>пропорційній системі </a:t>
            </a:r>
            <a:r>
              <a:rPr lang="uk-UA" sz="2400" dirty="0">
                <a:latin typeface="Times New Roman"/>
                <a:ea typeface="Times New Roman"/>
              </a:rPr>
              <a:t>відповідальність розподіляється між страховиком і застрахованим у пропорції, яка відображає співвідношення між страховою сумою і вартісною оцінкою об’єкта страхування. Наприклад, якщо страхова сума становить половину вартісної оцінки об’єкта страхування, то застрахованому буде виплачено страхове відшкодування у розмірі 50% від суми заподіяних збитків.</a:t>
            </a:r>
            <a:endParaRPr lang="ru-RU" sz="2400" dirty="0">
              <a:effectLst/>
              <a:latin typeface="Times New Roman"/>
              <a:ea typeface="Times New Roman"/>
            </a:endParaRPr>
          </a:p>
        </p:txBody>
      </p:sp>
    </p:spTree>
    <p:extLst>
      <p:ext uri="{BB962C8B-B14F-4D97-AF65-F5344CB8AC3E}">
        <p14:creationId xmlns:p14="http://schemas.microsoft.com/office/powerpoint/2010/main" val="3890896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76672"/>
            <a:ext cx="8424936" cy="3785652"/>
          </a:xfrm>
          <a:prstGeom prst="rect">
            <a:avLst/>
          </a:prstGeom>
        </p:spPr>
        <p:txBody>
          <a:bodyPr wrap="square">
            <a:spAutoFit/>
          </a:bodyPr>
          <a:lstStyle/>
          <a:p>
            <a:pPr algn="just"/>
            <a:r>
              <a:rPr lang="uk-UA" sz="2400" b="1" i="1" dirty="0" smtClean="0">
                <a:latin typeface="Times New Roman"/>
                <a:ea typeface="Times New Roman"/>
              </a:rPr>
              <a:t>	Перестрахування</a:t>
            </a:r>
            <a:r>
              <a:rPr lang="uk-UA" sz="2400" dirty="0">
                <a:latin typeface="Times New Roman"/>
                <a:ea typeface="Times New Roman"/>
              </a:rPr>
              <a:t>, як правило,</a:t>
            </a:r>
            <a:r>
              <a:rPr lang="uk-UA" sz="2400" i="1" dirty="0">
                <a:latin typeface="Times New Roman"/>
                <a:ea typeface="Times New Roman"/>
              </a:rPr>
              <a:t> </a:t>
            </a:r>
            <a:r>
              <a:rPr lang="uk-UA" sz="2400" dirty="0">
                <a:latin typeface="Times New Roman"/>
                <a:ea typeface="Times New Roman"/>
              </a:rPr>
              <a:t>не</a:t>
            </a:r>
            <a:r>
              <a:rPr lang="uk-UA" sz="2400" i="1" dirty="0">
                <a:latin typeface="Times New Roman"/>
                <a:ea typeface="Times New Roman"/>
              </a:rPr>
              <a:t> </a:t>
            </a:r>
            <a:r>
              <a:rPr lang="uk-UA" sz="2400" dirty="0">
                <a:latin typeface="Times New Roman"/>
                <a:ea typeface="Times New Roman"/>
              </a:rPr>
              <a:t>супроводжується грошовими потоками, пов’язаними з переміщенням коштів страхового фонду між двома страховиками. У взаємовідносинах між перестрахувальником і </a:t>
            </a:r>
            <a:r>
              <a:rPr lang="uk-UA" sz="2400" dirty="0" err="1">
                <a:latin typeface="Times New Roman"/>
                <a:ea typeface="Times New Roman"/>
              </a:rPr>
              <a:t>перестраховиком</a:t>
            </a:r>
            <a:r>
              <a:rPr lang="uk-UA" sz="2400" dirty="0">
                <a:latin typeface="Times New Roman"/>
                <a:ea typeface="Times New Roman"/>
              </a:rPr>
              <a:t> складаються грошові потоки, що характеризують фінансові відносини між ними з приводу купівлі-продажу договорів страхування. Як правило, вони здійснюються у формі комісійної плати. Ці відносини не належать до страхових грошових потоків, оскільки вони не характеризують рух коштів страхових </a:t>
            </a:r>
            <a:r>
              <a:rPr lang="uk-UA" sz="2400" dirty="0" smtClean="0">
                <a:latin typeface="Times New Roman"/>
                <a:ea typeface="Times New Roman"/>
              </a:rPr>
              <a:t>фондів.</a:t>
            </a:r>
            <a:endParaRPr lang="ru-RU" sz="2400" dirty="0"/>
          </a:p>
        </p:txBody>
      </p:sp>
    </p:spTree>
    <p:extLst>
      <p:ext uri="{BB962C8B-B14F-4D97-AF65-F5344CB8AC3E}">
        <p14:creationId xmlns:p14="http://schemas.microsoft.com/office/powerpoint/2010/main" val="2930422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548680"/>
            <a:ext cx="8208912" cy="4893647"/>
          </a:xfrm>
          <a:prstGeom prst="rect">
            <a:avLst/>
          </a:prstGeom>
        </p:spPr>
        <p:txBody>
          <a:bodyPr wrap="square">
            <a:spAutoFit/>
          </a:bodyPr>
          <a:lstStyle/>
          <a:p>
            <a:pPr algn="just">
              <a:spcAft>
                <a:spcPts val="0"/>
              </a:spcAft>
            </a:pPr>
            <a:r>
              <a:rPr lang="uk-UA" sz="2400" b="1" i="1" dirty="0" smtClean="0">
                <a:latin typeface="Times New Roman"/>
                <a:ea typeface="Times New Roman"/>
              </a:rPr>
              <a:t>	Взаємовідносини </a:t>
            </a:r>
            <a:r>
              <a:rPr lang="uk-UA" sz="2400" b="1" i="1" dirty="0">
                <a:latin typeface="Times New Roman"/>
                <a:ea typeface="Times New Roman"/>
              </a:rPr>
              <a:t>з фінансовим ринком</a:t>
            </a:r>
            <a:r>
              <a:rPr lang="uk-UA" sz="2400" dirty="0">
                <a:latin typeface="Times New Roman"/>
                <a:ea typeface="Times New Roman"/>
              </a:rPr>
              <a:t> характеризують розміщення на ньому тимчасово вільних коштів страхових фондів і отримання від цього доходів. </a:t>
            </a:r>
            <a:r>
              <a:rPr lang="uk-UA" sz="2400" i="1" dirty="0">
                <a:latin typeface="Times New Roman"/>
                <a:ea typeface="Times New Roman"/>
              </a:rPr>
              <a:t>Ці доходи розподіляються на дві частини. </a:t>
            </a:r>
            <a:endParaRPr lang="uk-UA" sz="2400" i="1" dirty="0" smtClean="0">
              <a:latin typeface="Times New Roman"/>
              <a:ea typeface="Times New Roman"/>
            </a:endParaRPr>
          </a:p>
          <a:p>
            <a:pPr algn="just">
              <a:spcAft>
                <a:spcPts val="0"/>
              </a:spcAft>
            </a:pPr>
            <a:r>
              <a:rPr lang="uk-UA" sz="2400" dirty="0">
                <a:latin typeface="Times New Roman"/>
                <a:ea typeface="Times New Roman"/>
              </a:rPr>
              <a:t>	</a:t>
            </a:r>
            <a:r>
              <a:rPr lang="uk-UA" sz="2400" i="1" dirty="0" smtClean="0">
                <a:latin typeface="Times New Roman"/>
                <a:ea typeface="Times New Roman"/>
              </a:rPr>
              <a:t>Одна</a:t>
            </a:r>
            <a:r>
              <a:rPr lang="uk-UA" sz="2400" dirty="0" smtClean="0">
                <a:latin typeface="Times New Roman"/>
                <a:ea typeface="Times New Roman"/>
              </a:rPr>
              <a:t> </a:t>
            </a:r>
            <a:r>
              <a:rPr lang="uk-UA" sz="2400" dirty="0">
                <a:latin typeface="Times New Roman"/>
                <a:ea typeface="Times New Roman"/>
              </a:rPr>
              <a:t>з них формує доходи страхових компаній і становить певну частину їхнього прибутку. </a:t>
            </a:r>
            <a:endParaRPr lang="uk-UA" sz="2400" dirty="0" smtClean="0">
              <a:latin typeface="Times New Roman"/>
              <a:ea typeface="Times New Roman"/>
            </a:endParaRPr>
          </a:p>
          <a:p>
            <a:pPr algn="just">
              <a:spcAft>
                <a:spcPts val="0"/>
              </a:spcAft>
            </a:pPr>
            <a:r>
              <a:rPr lang="uk-UA" sz="2400" dirty="0">
                <a:latin typeface="Times New Roman"/>
                <a:ea typeface="Times New Roman"/>
              </a:rPr>
              <a:t>	</a:t>
            </a:r>
            <a:r>
              <a:rPr lang="uk-UA" sz="2400" i="1" dirty="0" smtClean="0">
                <a:latin typeface="Times New Roman"/>
                <a:ea typeface="Times New Roman"/>
              </a:rPr>
              <a:t>Друга</a:t>
            </a:r>
            <a:r>
              <a:rPr lang="uk-UA" sz="2400" dirty="0" smtClean="0">
                <a:latin typeface="Times New Roman"/>
                <a:ea typeface="Times New Roman"/>
              </a:rPr>
              <a:t> </a:t>
            </a:r>
            <a:r>
              <a:rPr lang="uk-UA" sz="2400" dirty="0">
                <a:latin typeface="Times New Roman"/>
                <a:ea typeface="Times New Roman"/>
              </a:rPr>
              <a:t>частина спрямовується безпосередньо на формування страхових фондів. Вона характеризує здешевлення страхування для страхувальників за рахунок використання їхніх коштів (страхових платежів) на фінансовому ринку. Це важлива складова раціонального й ефективного використання фінансових ресурсів країни в цілому.</a:t>
            </a:r>
            <a:endParaRPr lang="ru-RU" sz="2400" dirty="0">
              <a:effectLst/>
              <a:latin typeface="Times New Roman"/>
              <a:ea typeface="Times New Roman"/>
            </a:endParaRPr>
          </a:p>
        </p:txBody>
      </p:sp>
    </p:spTree>
    <p:extLst>
      <p:ext uri="{BB962C8B-B14F-4D97-AF65-F5344CB8AC3E}">
        <p14:creationId xmlns:p14="http://schemas.microsoft.com/office/powerpoint/2010/main" val="185995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04664"/>
            <a:ext cx="8640960" cy="6370975"/>
          </a:xfrm>
          <a:prstGeom prst="rect">
            <a:avLst/>
          </a:prstGeom>
        </p:spPr>
        <p:txBody>
          <a:bodyPr wrap="square">
            <a:spAutoFit/>
          </a:bodyPr>
          <a:lstStyle/>
          <a:p>
            <a:pPr lvl="0" algn="just">
              <a:spcAft>
                <a:spcPts val="0"/>
              </a:spcAft>
              <a:buFont typeface="+mj-lt"/>
              <a:buAutoNum type="arabicPeriod"/>
              <a:tabLst>
                <a:tab pos="419735" algn="l"/>
              </a:tabLst>
            </a:pPr>
            <a:r>
              <a:rPr lang="en-US" sz="2400" b="1" dirty="0" smtClean="0">
                <a:latin typeface="Times New Roman"/>
                <a:ea typeface="Times New Roman"/>
              </a:rPr>
              <a:t> </a:t>
            </a:r>
            <a:r>
              <a:rPr lang="ru-RU" sz="2400" b="1" dirty="0" err="1" smtClean="0">
                <a:latin typeface="Times New Roman"/>
                <a:ea typeface="Times New Roman"/>
              </a:rPr>
              <a:t>Організація</a:t>
            </a:r>
            <a:r>
              <a:rPr lang="ru-RU" sz="2400" b="1" dirty="0" smtClean="0">
                <a:latin typeface="Times New Roman"/>
                <a:ea typeface="Times New Roman"/>
              </a:rPr>
              <a:t> </a:t>
            </a:r>
            <a:r>
              <a:rPr lang="ru-RU" sz="2400" b="1" dirty="0" err="1">
                <a:latin typeface="Times New Roman"/>
                <a:ea typeface="Times New Roman"/>
              </a:rPr>
              <a:t>страхової</a:t>
            </a:r>
            <a:r>
              <a:rPr lang="ru-RU" sz="2400" b="1" dirty="0">
                <a:latin typeface="Times New Roman"/>
                <a:ea typeface="Times New Roman"/>
              </a:rPr>
              <a:t> </a:t>
            </a:r>
            <a:r>
              <a:rPr lang="ru-RU" sz="2400" b="1" dirty="0" err="1">
                <a:latin typeface="Times New Roman"/>
                <a:ea typeface="Times New Roman"/>
              </a:rPr>
              <a:t>справи</a:t>
            </a:r>
            <a:r>
              <a:rPr lang="ru-RU" sz="2400" b="1" dirty="0">
                <a:latin typeface="Times New Roman"/>
                <a:ea typeface="Times New Roman"/>
              </a:rPr>
              <a:t>, </a:t>
            </a:r>
            <a:r>
              <a:rPr lang="ru-RU" sz="2400" b="1" dirty="0" err="1">
                <a:latin typeface="Times New Roman"/>
                <a:ea typeface="Times New Roman"/>
              </a:rPr>
              <a:t>суб’єкти</a:t>
            </a:r>
            <a:r>
              <a:rPr lang="ru-RU" sz="2400" b="1" dirty="0">
                <a:latin typeface="Times New Roman"/>
                <a:ea typeface="Times New Roman"/>
              </a:rPr>
              <a:t> і </a:t>
            </a:r>
            <a:r>
              <a:rPr lang="ru-RU" sz="2400" b="1" dirty="0" err="1">
                <a:latin typeface="Times New Roman"/>
                <a:ea typeface="Times New Roman"/>
              </a:rPr>
              <a:t>форми</a:t>
            </a:r>
            <a:r>
              <a:rPr lang="ru-RU" sz="2400" b="1" dirty="0">
                <a:latin typeface="Times New Roman"/>
                <a:ea typeface="Times New Roman"/>
              </a:rPr>
              <a:t> </a:t>
            </a:r>
            <a:r>
              <a:rPr lang="ru-RU" sz="2400" b="1" dirty="0" err="1">
                <a:latin typeface="Times New Roman"/>
                <a:ea typeface="Times New Roman"/>
              </a:rPr>
              <a:t>страхових</a:t>
            </a:r>
            <a:r>
              <a:rPr lang="ru-RU" sz="2400" b="1" dirty="0">
                <a:latin typeface="Times New Roman"/>
                <a:ea typeface="Times New Roman"/>
              </a:rPr>
              <a:t> </a:t>
            </a:r>
            <a:r>
              <a:rPr lang="ru-RU" sz="2400" b="1" dirty="0" err="1">
                <a:latin typeface="Times New Roman"/>
                <a:ea typeface="Times New Roman"/>
              </a:rPr>
              <a:t>відносин</a:t>
            </a:r>
            <a:r>
              <a:rPr lang="ru-RU" sz="2400" b="1" dirty="0">
                <a:latin typeface="Times New Roman"/>
                <a:ea typeface="Times New Roman"/>
              </a:rPr>
              <a:t>.</a:t>
            </a:r>
            <a:endParaRPr lang="ru-RU" sz="2400" dirty="0">
              <a:latin typeface="Times New Roman"/>
              <a:ea typeface="Times New Roman"/>
            </a:endParaRPr>
          </a:p>
          <a:p>
            <a:pPr algn="just">
              <a:spcAft>
                <a:spcPts val="0"/>
              </a:spcAft>
            </a:pPr>
            <a:r>
              <a:rPr lang="ru-RU" sz="2400" b="1" dirty="0">
                <a:latin typeface="Times New Roman"/>
                <a:ea typeface="Times New Roman"/>
              </a:rPr>
              <a:t> </a:t>
            </a:r>
            <a:endParaRPr lang="ru-RU" sz="2400" dirty="0">
              <a:latin typeface="Times New Roman"/>
              <a:ea typeface="Times New Roman"/>
            </a:endParaRPr>
          </a:p>
          <a:p>
            <a:pPr algn="just">
              <a:spcAft>
                <a:spcPts val="0"/>
              </a:spcAft>
            </a:pPr>
            <a:r>
              <a:rPr lang="en-US" sz="2400" dirty="0" smtClean="0">
                <a:latin typeface="Times New Roman"/>
                <a:ea typeface="Times New Roman"/>
              </a:rPr>
              <a:t>	</a:t>
            </a:r>
            <a:r>
              <a:rPr lang="uk-UA" sz="2400" dirty="0" smtClean="0">
                <a:latin typeface="Times New Roman"/>
                <a:ea typeface="Times New Roman"/>
              </a:rPr>
              <a:t>Підприємницька </a:t>
            </a:r>
            <a:r>
              <a:rPr lang="uk-UA" sz="2400" dirty="0">
                <a:latin typeface="Times New Roman"/>
                <a:ea typeface="Times New Roman"/>
              </a:rPr>
              <a:t>сфера та життєдіяльність людини постійно пов’язані з ризиками — природними, підприємницькими, фінансовими тощо. У результаті стихійного лиха чи певної непередбаченої події фізичним і юридичним особам можуть бути завдані збитки. При цьому постає питання про джерело їх відшкодування. Можливі </a:t>
            </a:r>
            <a:r>
              <a:rPr lang="uk-UA" sz="2400" i="1" dirty="0">
                <a:latin typeface="Times New Roman"/>
                <a:ea typeface="Times New Roman"/>
              </a:rPr>
              <a:t>два варіанти. </a:t>
            </a:r>
            <a:endParaRPr lang="en-US" sz="2400" i="1" dirty="0" smtClean="0">
              <a:latin typeface="Times New Roman"/>
              <a:ea typeface="Times New Roman"/>
            </a:endParaRPr>
          </a:p>
          <a:p>
            <a:pPr algn="just">
              <a:spcAft>
                <a:spcPts val="0"/>
              </a:spcAft>
            </a:pPr>
            <a:r>
              <a:rPr lang="en-US" sz="2400" i="1" dirty="0">
                <a:latin typeface="Times New Roman"/>
                <a:ea typeface="Times New Roman"/>
              </a:rPr>
              <a:t>	</a:t>
            </a:r>
            <a:r>
              <a:rPr lang="uk-UA" sz="2400" i="1" dirty="0" smtClean="0">
                <a:latin typeface="Times New Roman"/>
                <a:ea typeface="Times New Roman"/>
              </a:rPr>
              <a:t>Перший </a:t>
            </a:r>
            <a:r>
              <a:rPr lang="uk-UA" sz="2400" i="1" dirty="0">
                <a:latin typeface="Times New Roman"/>
                <a:ea typeface="Times New Roman"/>
              </a:rPr>
              <a:t>полягає </a:t>
            </a:r>
            <a:r>
              <a:rPr lang="uk-UA" sz="2400" dirty="0">
                <a:latin typeface="Times New Roman"/>
                <a:ea typeface="Times New Roman"/>
              </a:rPr>
              <a:t>в тому, що ці збитки покриваються за рахунок фінансових ресурсів, що перебувають в </a:t>
            </a:r>
            <a:r>
              <a:rPr lang="uk-UA" sz="2400" spc="-10" dirty="0">
                <a:latin typeface="Times New Roman"/>
                <a:ea typeface="Times New Roman"/>
              </a:rPr>
              <a:t>обігу в даного суб’єкта. Однак це означає їх відволікання від основного призначення — забезпечення життєдіяльності й відтворення виробництва. </a:t>
            </a:r>
            <a:r>
              <a:rPr lang="uk-UA" sz="2400" spc="-10" dirty="0" smtClean="0">
                <a:latin typeface="Times New Roman"/>
                <a:ea typeface="Times New Roman"/>
              </a:rPr>
              <a:t>Тобто </a:t>
            </a:r>
            <a:r>
              <a:rPr lang="uk-UA" sz="2400" spc="-10" dirty="0">
                <a:latin typeface="Times New Roman"/>
                <a:ea typeface="Times New Roman"/>
              </a:rPr>
              <a:t>цей варіант дуже ризикований. </a:t>
            </a:r>
            <a:endParaRPr lang="en-US" sz="2400" spc="-10" dirty="0" smtClean="0">
              <a:latin typeface="Times New Roman"/>
              <a:ea typeface="Times New Roman"/>
            </a:endParaRPr>
          </a:p>
          <a:p>
            <a:pPr algn="just">
              <a:spcAft>
                <a:spcPts val="0"/>
              </a:spcAft>
            </a:pPr>
            <a:r>
              <a:rPr lang="en-US" sz="2400" i="1" spc="-10" dirty="0">
                <a:latin typeface="Times New Roman"/>
                <a:ea typeface="Times New Roman"/>
              </a:rPr>
              <a:t>	</a:t>
            </a:r>
            <a:r>
              <a:rPr lang="uk-UA" sz="2400" i="1" spc="-10" dirty="0" smtClean="0">
                <a:latin typeface="Times New Roman"/>
                <a:ea typeface="Times New Roman"/>
              </a:rPr>
              <a:t>Другий </a:t>
            </a:r>
            <a:r>
              <a:rPr lang="uk-UA" sz="2400" i="1" spc="-10" dirty="0">
                <a:latin typeface="Times New Roman"/>
                <a:ea typeface="Times New Roman"/>
              </a:rPr>
              <a:t>варіант </a:t>
            </a:r>
            <a:r>
              <a:rPr lang="uk-UA" sz="2400" spc="-10" dirty="0">
                <a:latin typeface="Times New Roman"/>
                <a:ea typeface="Times New Roman"/>
              </a:rPr>
              <a:t>полягає у створенні спеціальних цільових ресурсів, призначених для відшкодування збитків — резервних страхових фондів.</a:t>
            </a:r>
            <a:endParaRPr lang="ru-RU" sz="2400" dirty="0">
              <a:effectLst/>
              <a:latin typeface="Times New Roman"/>
              <a:ea typeface="Times New Roman"/>
            </a:endParaRPr>
          </a:p>
        </p:txBody>
      </p:sp>
    </p:spTree>
    <p:extLst>
      <p:ext uri="{BB962C8B-B14F-4D97-AF65-F5344CB8AC3E}">
        <p14:creationId xmlns:p14="http://schemas.microsoft.com/office/powerpoint/2010/main" val="2910939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363869"/>
            <a:ext cx="8208912" cy="6370975"/>
          </a:xfrm>
          <a:prstGeom prst="rect">
            <a:avLst/>
          </a:prstGeom>
        </p:spPr>
        <p:txBody>
          <a:bodyPr wrap="square">
            <a:spAutoFit/>
          </a:bodyPr>
          <a:lstStyle/>
          <a:p>
            <a:pPr algn="just">
              <a:spcAft>
                <a:spcPts val="0"/>
              </a:spcAft>
            </a:pPr>
            <a:r>
              <a:rPr lang="uk-UA" sz="2400" dirty="0" smtClean="0">
                <a:latin typeface="Times New Roman"/>
                <a:ea typeface="Times New Roman"/>
              </a:rPr>
              <a:t>	Страхові </a:t>
            </a:r>
            <a:r>
              <a:rPr lang="uk-UA" sz="2400" dirty="0">
                <a:latin typeface="Times New Roman"/>
                <a:ea typeface="Times New Roman"/>
              </a:rPr>
              <a:t>відносини між суб’єктами страхування і грошові потоки регулюються відповідними угодами між страховиком і страхувальником, які мають юридичну силу. Документ, який за</a:t>
            </a:r>
            <a:r>
              <a:rPr lang="uk-UA" sz="2400" spc="-10" dirty="0">
                <a:latin typeface="Times New Roman"/>
                <a:ea typeface="Times New Roman"/>
              </a:rPr>
              <a:t>свідчує факт страхування, називається </a:t>
            </a:r>
            <a:r>
              <a:rPr lang="uk-UA" sz="2400" b="1" i="1" spc="-10" dirty="0">
                <a:latin typeface="Times New Roman"/>
                <a:ea typeface="Times New Roman"/>
              </a:rPr>
              <a:t>страховим полісом (свідо</a:t>
            </a:r>
            <a:r>
              <a:rPr lang="uk-UA" sz="2400" b="1" i="1" dirty="0">
                <a:latin typeface="Times New Roman"/>
                <a:ea typeface="Times New Roman"/>
              </a:rPr>
              <a:t>ц­твом).</a:t>
            </a:r>
            <a:r>
              <a:rPr lang="uk-UA" sz="2400" b="1" dirty="0">
                <a:latin typeface="Times New Roman"/>
                <a:ea typeface="Times New Roman"/>
              </a:rPr>
              <a:t> </a:t>
            </a:r>
            <a:r>
              <a:rPr lang="uk-UA" sz="2400" dirty="0">
                <a:latin typeface="Times New Roman"/>
                <a:ea typeface="Times New Roman"/>
              </a:rPr>
              <a:t>Він видається страховиком після сплати страхового вне</a:t>
            </a:r>
            <a:r>
              <a:rPr lang="uk-UA" sz="2400" spc="-20" dirty="0">
                <a:latin typeface="Times New Roman"/>
                <a:ea typeface="Times New Roman"/>
              </a:rPr>
              <a:t>ску (разового чи першого). У страховому полісі вказуються</a:t>
            </a:r>
            <a:r>
              <a:rPr lang="uk-UA" sz="2400" dirty="0">
                <a:latin typeface="Times New Roman"/>
                <a:ea typeface="Times New Roman"/>
              </a:rPr>
              <a:t> об’єкт і вид страхування, строки дії договору і страхові випадки. </a:t>
            </a:r>
            <a:r>
              <a:rPr lang="uk-UA" sz="2400" dirty="0" smtClean="0">
                <a:latin typeface="Times New Roman"/>
                <a:ea typeface="Times New Roman"/>
              </a:rPr>
              <a:t>	Розрізняють </a:t>
            </a:r>
            <a:r>
              <a:rPr lang="uk-UA" sz="2400" dirty="0">
                <a:latin typeface="Times New Roman"/>
                <a:ea typeface="Times New Roman"/>
              </a:rPr>
              <a:t>терміни «страховий випадок» і «страхова подія». </a:t>
            </a:r>
            <a:endParaRPr lang="uk-UA" sz="2400" dirty="0" smtClean="0">
              <a:latin typeface="Times New Roman"/>
              <a:ea typeface="Times New Roman"/>
            </a:endParaRPr>
          </a:p>
          <a:p>
            <a:pPr algn="just">
              <a:spcAft>
                <a:spcPts val="0"/>
              </a:spcAft>
            </a:pPr>
            <a:r>
              <a:rPr lang="uk-UA" sz="2400" i="1" dirty="0">
                <a:latin typeface="Times New Roman"/>
                <a:ea typeface="Times New Roman"/>
              </a:rPr>
              <a:t>	</a:t>
            </a:r>
            <a:r>
              <a:rPr lang="uk-UA" sz="2400" i="1" dirty="0" smtClean="0">
                <a:latin typeface="Times New Roman"/>
                <a:ea typeface="Times New Roman"/>
              </a:rPr>
              <a:t>Страховий </a:t>
            </a:r>
            <a:r>
              <a:rPr lang="uk-UA" sz="2400" i="1" dirty="0">
                <a:latin typeface="Times New Roman"/>
                <a:ea typeface="Times New Roman"/>
              </a:rPr>
              <a:t>випадок</a:t>
            </a:r>
            <a:r>
              <a:rPr lang="uk-UA" sz="2400" dirty="0">
                <a:latin typeface="Times New Roman"/>
                <a:ea typeface="Times New Roman"/>
              </a:rPr>
              <a:t> — це можлива подія, настання якої може спричинити збитки. Вона характеризує певний ризик, від якого і здійс­нюється страхування. </a:t>
            </a:r>
            <a:endParaRPr lang="uk-UA" sz="2400" dirty="0" smtClean="0">
              <a:latin typeface="Times New Roman"/>
              <a:ea typeface="Times New Roman"/>
            </a:endParaRPr>
          </a:p>
          <a:p>
            <a:pPr algn="just">
              <a:spcAft>
                <a:spcPts val="0"/>
              </a:spcAft>
            </a:pPr>
            <a:r>
              <a:rPr lang="uk-UA" sz="2400" i="1" dirty="0">
                <a:latin typeface="Times New Roman"/>
                <a:ea typeface="Times New Roman"/>
              </a:rPr>
              <a:t>	</a:t>
            </a:r>
            <a:r>
              <a:rPr lang="uk-UA" sz="2400" i="1" dirty="0" smtClean="0">
                <a:latin typeface="Times New Roman"/>
                <a:ea typeface="Times New Roman"/>
              </a:rPr>
              <a:t>Страхова </a:t>
            </a:r>
            <a:r>
              <a:rPr lang="uk-UA" sz="2400" i="1" dirty="0">
                <a:latin typeface="Times New Roman"/>
                <a:ea typeface="Times New Roman"/>
              </a:rPr>
              <a:t>подія</a:t>
            </a:r>
            <a:r>
              <a:rPr lang="uk-UA" sz="2400" dirty="0">
                <a:latin typeface="Times New Roman"/>
                <a:ea typeface="Times New Roman"/>
              </a:rPr>
              <a:t> являє собою подію, що фактично настала. Вона має бути офіційно зареєстрована. Тобто страховий випадок — це можлива подія, а страхова подія — це та, що відбулася.</a:t>
            </a:r>
            <a:endParaRPr lang="ru-RU" sz="2400" dirty="0">
              <a:effectLst/>
              <a:latin typeface="Times New Roman"/>
              <a:ea typeface="Times New Roman"/>
            </a:endParaRPr>
          </a:p>
        </p:txBody>
      </p:sp>
    </p:spTree>
    <p:extLst>
      <p:ext uri="{BB962C8B-B14F-4D97-AF65-F5344CB8AC3E}">
        <p14:creationId xmlns:p14="http://schemas.microsoft.com/office/powerpoint/2010/main" val="452001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548680"/>
            <a:ext cx="8064896" cy="4154984"/>
          </a:xfrm>
          <a:prstGeom prst="rect">
            <a:avLst/>
          </a:prstGeom>
        </p:spPr>
        <p:txBody>
          <a:bodyPr wrap="square">
            <a:spAutoFit/>
          </a:bodyPr>
          <a:lstStyle/>
          <a:p>
            <a:pPr algn="just">
              <a:spcAft>
                <a:spcPts val="0"/>
              </a:spcAft>
            </a:pPr>
            <a:r>
              <a:rPr lang="ru-RU" sz="2400" b="1" dirty="0">
                <a:latin typeface="Times New Roman"/>
                <a:ea typeface="Times New Roman"/>
              </a:rPr>
              <a:t>3. </a:t>
            </a:r>
            <a:r>
              <a:rPr lang="ru-RU" sz="2400" b="1" dirty="0" err="1">
                <a:latin typeface="Times New Roman"/>
                <a:ea typeface="Times New Roman"/>
              </a:rPr>
              <a:t>Галузі</a:t>
            </a:r>
            <a:r>
              <a:rPr lang="ru-RU" sz="2400" b="1" dirty="0">
                <a:latin typeface="Times New Roman"/>
                <a:ea typeface="Times New Roman"/>
              </a:rPr>
              <a:t>, </a:t>
            </a:r>
            <a:r>
              <a:rPr lang="ru-RU" sz="2400" b="1" dirty="0" err="1">
                <a:latin typeface="Times New Roman"/>
                <a:ea typeface="Times New Roman"/>
              </a:rPr>
              <a:t>форми</a:t>
            </a:r>
            <a:r>
              <a:rPr lang="ru-RU" sz="2400" b="1" dirty="0">
                <a:latin typeface="Times New Roman"/>
                <a:ea typeface="Times New Roman"/>
              </a:rPr>
              <a:t> та </a:t>
            </a:r>
            <a:r>
              <a:rPr lang="ru-RU" sz="2400" b="1" dirty="0" err="1">
                <a:latin typeface="Times New Roman"/>
                <a:ea typeface="Times New Roman"/>
              </a:rPr>
              <a:t>види</a:t>
            </a:r>
            <a:r>
              <a:rPr lang="ru-RU" sz="2400" b="1" dirty="0">
                <a:latin typeface="Times New Roman"/>
                <a:ea typeface="Times New Roman"/>
              </a:rPr>
              <a:t> </a:t>
            </a:r>
            <a:r>
              <a:rPr lang="ru-RU" sz="2400" b="1" dirty="0" err="1">
                <a:latin typeface="Times New Roman"/>
                <a:ea typeface="Times New Roman"/>
              </a:rPr>
              <a:t>страхування</a:t>
            </a:r>
            <a:r>
              <a:rPr lang="ru-RU" sz="2400" b="1" dirty="0">
                <a:latin typeface="Times New Roman"/>
                <a:ea typeface="Times New Roman"/>
              </a:rPr>
              <a:t>.</a:t>
            </a:r>
            <a:endParaRPr lang="ru-RU" sz="2400" dirty="0">
              <a:latin typeface="Times New Roman"/>
              <a:ea typeface="Times New Roman"/>
            </a:endParaRPr>
          </a:p>
          <a:p>
            <a:pPr algn="just">
              <a:spcAft>
                <a:spcPts val="0"/>
              </a:spcAft>
            </a:pPr>
            <a:r>
              <a:rPr lang="ru-RU" sz="2400" dirty="0">
                <a:latin typeface="Times New Roman"/>
                <a:ea typeface="Times New Roman"/>
              </a:rPr>
              <a:t> </a:t>
            </a:r>
          </a:p>
          <a:p>
            <a:pPr algn="just">
              <a:spcAft>
                <a:spcPts val="0"/>
              </a:spcAft>
            </a:pPr>
            <a:r>
              <a:rPr lang="uk-UA" sz="2400" dirty="0" smtClean="0">
                <a:latin typeface="Times New Roman"/>
                <a:ea typeface="Times New Roman"/>
              </a:rPr>
              <a:t>	Страхування </a:t>
            </a:r>
            <a:r>
              <a:rPr lang="uk-UA" sz="2400" dirty="0">
                <a:latin typeface="Times New Roman"/>
                <a:ea typeface="Times New Roman"/>
              </a:rPr>
              <a:t>являє собою досить розгалужену систему відносин. Воно структурується за галузями, формами і видами. </a:t>
            </a:r>
            <a:r>
              <a:rPr lang="uk-UA" sz="2400" i="1" dirty="0">
                <a:latin typeface="Times New Roman"/>
                <a:ea typeface="Times New Roman"/>
              </a:rPr>
              <a:t>Галузева класифікація страхування здійснюється за об’єктами страхування. </a:t>
            </a:r>
            <a:r>
              <a:rPr lang="uk-UA" sz="2400" dirty="0">
                <a:latin typeface="Times New Roman"/>
                <a:ea typeface="Times New Roman"/>
              </a:rPr>
              <a:t>Виділення окремих видів характеризує деталізацію об’єк­тів страхування. Форми організації страхування вказують на їх правову основу: обов’язкове чи добровільне. Класифікація </a:t>
            </a:r>
            <a:r>
              <a:rPr lang="uk-UA" sz="2400" spc="-20" dirty="0">
                <a:latin typeface="Times New Roman"/>
                <a:ea typeface="Times New Roman"/>
              </a:rPr>
              <a:t>страхування може бути представлена у такому вигляді (схема </a:t>
            </a:r>
            <a:r>
              <a:rPr lang="en-US" sz="2400" spc="-20" dirty="0">
                <a:latin typeface="Times New Roman"/>
                <a:ea typeface="Times New Roman"/>
              </a:rPr>
              <a:t>2</a:t>
            </a:r>
            <a:r>
              <a:rPr lang="uk-UA" sz="2400" spc="-20" dirty="0">
                <a:latin typeface="Times New Roman"/>
                <a:ea typeface="Times New Roman"/>
              </a:rPr>
              <a:t>):</a:t>
            </a:r>
            <a:endParaRPr lang="ru-RU" sz="2400" dirty="0">
              <a:effectLst/>
              <a:latin typeface="Times New Roman"/>
              <a:ea typeface="Times New Roman"/>
            </a:endParaRPr>
          </a:p>
        </p:txBody>
      </p:sp>
    </p:spTree>
    <p:extLst>
      <p:ext uri="{BB962C8B-B14F-4D97-AF65-F5344CB8AC3E}">
        <p14:creationId xmlns:p14="http://schemas.microsoft.com/office/powerpoint/2010/main" val="1479881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6632"/>
            <a:ext cx="11953328"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2197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272" y="0"/>
            <a:ext cx="8895215" cy="7478970"/>
          </a:xfrm>
          <a:prstGeom prst="rect">
            <a:avLst/>
          </a:prstGeom>
        </p:spPr>
        <p:txBody>
          <a:bodyPr wrap="square">
            <a:spAutoFit/>
          </a:bodyPr>
          <a:lstStyle/>
          <a:p>
            <a:pPr>
              <a:spcAft>
                <a:spcPts val="0"/>
              </a:spcAft>
              <a:tabLst>
                <a:tab pos="581660" algn="l"/>
                <a:tab pos="1163320" algn="l"/>
                <a:tab pos="1744980" algn="l"/>
                <a:tab pos="2326640" algn="l"/>
                <a:tab pos="2908300" algn="l"/>
                <a:tab pos="3489960" algn="l"/>
                <a:tab pos="4071620" algn="l"/>
                <a:tab pos="4653280" algn="l"/>
                <a:tab pos="6031230" algn="l"/>
                <a:tab pos="6570980" algn="l"/>
                <a:tab pos="6979920" algn="l"/>
                <a:tab pos="7561580" algn="l"/>
                <a:tab pos="8143240" algn="l"/>
                <a:tab pos="8724900" algn="l"/>
                <a:tab pos="9306560" algn="l"/>
              </a:tabLst>
            </a:pPr>
            <a:r>
              <a:rPr lang="uk-UA" b="1" dirty="0">
                <a:solidFill>
                  <a:srgbClr val="000000"/>
                </a:solidFill>
                <a:latin typeface="Courier New"/>
                <a:ea typeface="Times New Roman"/>
              </a:rPr>
              <a:t> </a:t>
            </a:r>
            <a:r>
              <a:rPr lang="uk-UA" sz="2400" dirty="0">
                <a:solidFill>
                  <a:srgbClr val="000000"/>
                </a:solidFill>
                <a:latin typeface="Times New Roman" pitchFamily="18" charset="0"/>
                <a:ea typeface="Times New Roman"/>
                <a:cs typeface="Times New Roman" pitchFamily="18" charset="0"/>
              </a:rPr>
              <a:t>Стаття 5. Форми страхування </a:t>
            </a:r>
            <a:endParaRPr lang="ru-RU" sz="2400" dirty="0">
              <a:latin typeface="Times New Roman" pitchFamily="18" charset="0"/>
              <a:ea typeface="Times New Roman"/>
              <a:cs typeface="Times New Roman" pitchFamily="18" charset="0"/>
            </a:endParaRPr>
          </a:p>
          <a:p>
            <a:pPr algn="just">
              <a:spcAft>
                <a:spcPts val="0"/>
              </a:spcAft>
              <a:tabLst>
                <a:tab pos="581660" algn="l"/>
                <a:tab pos="1163320" algn="l"/>
                <a:tab pos="1744980" algn="l"/>
                <a:tab pos="2326640" algn="l"/>
                <a:tab pos="2908300" algn="l"/>
                <a:tab pos="3489960" algn="l"/>
                <a:tab pos="4071620" algn="l"/>
                <a:tab pos="4653280" algn="l"/>
                <a:tab pos="6031230" algn="l"/>
                <a:tab pos="6570980" algn="l"/>
                <a:tab pos="6979920" algn="l"/>
                <a:tab pos="7561580" algn="l"/>
                <a:tab pos="8143240" algn="l"/>
                <a:tab pos="8724900" algn="l"/>
                <a:tab pos="9306560" algn="l"/>
              </a:tabLst>
            </a:pPr>
            <a:r>
              <a:rPr lang="uk-UA" sz="2400" dirty="0">
                <a:solidFill>
                  <a:srgbClr val="000000"/>
                </a:solidFill>
                <a:latin typeface="Times New Roman" pitchFamily="18" charset="0"/>
                <a:ea typeface="Times New Roman"/>
                <a:cs typeface="Times New Roman" pitchFamily="18" charset="0"/>
              </a:rPr>
              <a:t> </a:t>
            </a:r>
            <a:endParaRPr lang="ru-RU" sz="2400" dirty="0">
              <a:latin typeface="Times New Roman" pitchFamily="18" charset="0"/>
              <a:ea typeface="Times New Roman"/>
              <a:cs typeface="Times New Roman" pitchFamily="18" charset="0"/>
            </a:endParaRPr>
          </a:p>
          <a:p>
            <a:pPr algn="just">
              <a:spcAft>
                <a:spcPts val="0"/>
              </a:spcAft>
              <a:tabLst>
                <a:tab pos="581660" algn="l"/>
                <a:tab pos="1163320" algn="l"/>
                <a:tab pos="1744980" algn="l"/>
                <a:tab pos="2326640" algn="l"/>
                <a:tab pos="2908300" algn="l"/>
                <a:tab pos="3489960" algn="l"/>
                <a:tab pos="4071620" algn="l"/>
                <a:tab pos="4653280" algn="l"/>
                <a:tab pos="6031230" algn="l"/>
                <a:tab pos="6570980" algn="l"/>
                <a:tab pos="6979920" algn="l"/>
                <a:tab pos="7561580" algn="l"/>
                <a:tab pos="8143240" algn="l"/>
                <a:tab pos="8724900" algn="l"/>
                <a:tab pos="9306560" algn="l"/>
              </a:tabLst>
            </a:pPr>
            <a:r>
              <a:rPr lang="uk-UA" sz="2400" dirty="0">
                <a:solidFill>
                  <a:srgbClr val="000000"/>
                </a:solidFill>
                <a:latin typeface="Times New Roman" pitchFamily="18" charset="0"/>
                <a:ea typeface="Times New Roman"/>
                <a:cs typeface="Times New Roman" pitchFamily="18" charset="0"/>
              </a:rPr>
              <a:t>     Страхування може бути добровільним або обов'язковим. </a:t>
            </a:r>
            <a:endParaRPr lang="ru-RU" sz="2400" dirty="0">
              <a:latin typeface="Times New Roman" pitchFamily="18" charset="0"/>
              <a:ea typeface="Times New Roman"/>
              <a:cs typeface="Times New Roman" pitchFamily="18" charset="0"/>
            </a:endParaRPr>
          </a:p>
          <a:p>
            <a:pPr algn="just">
              <a:spcAft>
                <a:spcPts val="0"/>
              </a:spcAft>
              <a:tabLst>
                <a:tab pos="581660" algn="l"/>
                <a:tab pos="1163320" algn="l"/>
                <a:tab pos="1744980" algn="l"/>
                <a:tab pos="2326640" algn="l"/>
                <a:tab pos="2908300" algn="l"/>
                <a:tab pos="3489960" algn="l"/>
                <a:tab pos="4071620" algn="l"/>
                <a:tab pos="4653280" algn="l"/>
                <a:tab pos="6031230" algn="l"/>
                <a:tab pos="6570980" algn="l"/>
                <a:tab pos="6979920" algn="l"/>
                <a:tab pos="7561580" algn="l"/>
                <a:tab pos="8143240" algn="l"/>
                <a:tab pos="8724900" algn="l"/>
                <a:tab pos="9306560" algn="l"/>
              </a:tabLst>
            </a:pPr>
            <a:r>
              <a:rPr lang="uk-UA" sz="2400" dirty="0">
                <a:solidFill>
                  <a:srgbClr val="000000"/>
                </a:solidFill>
                <a:latin typeface="Times New Roman" pitchFamily="18" charset="0"/>
                <a:ea typeface="Times New Roman"/>
                <a:cs typeface="Times New Roman" pitchFamily="18" charset="0"/>
              </a:rPr>
              <a:t> </a:t>
            </a:r>
            <a:r>
              <a:rPr lang="uk-UA" sz="2400" dirty="0" smtClean="0">
                <a:solidFill>
                  <a:srgbClr val="000000"/>
                </a:solidFill>
                <a:latin typeface="Times New Roman" pitchFamily="18" charset="0"/>
                <a:ea typeface="Times New Roman"/>
                <a:cs typeface="Times New Roman" pitchFamily="18" charset="0"/>
              </a:rPr>
              <a:t>     </a:t>
            </a:r>
            <a:r>
              <a:rPr lang="uk-UA" sz="2400" dirty="0">
                <a:solidFill>
                  <a:srgbClr val="000000"/>
                </a:solidFill>
                <a:latin typeface="Times New Roman" pitchFamily="18" charset="0"/>
                <a:ea typeface="Times New Roman"/>
                <a:cs typeface="Times New Roman" pitchFamily="18" charset="0"/>
              </a:rPr>
              <a:t>Обов'язкові види  страхування,  які  запроваджуються законами </a:t>
            </a:r>
            <a:r>
              <a:rPr lang="uk-UA" sz="2400" dirty="0" smtClean="0">
                <a:solidFill>
                  <a:srgbClr val="000000"/>
                </a:solidFill>
                <a:latin typeface="Times New Roman" pitchFamily="18" charset="0"/>
                <a:ea typeface="Times New Roman"/>
                <a:cs typeface="Times New Roman" pitchFamily="18" charset="0"/>
              </a:rPr>
              <a:t>України</a:t>
            </a:r>
            <a:r>
              <a:rPr lang="uk-UA" sz="2400" dirty="0">
                <a:solidFill>
                  <a:srgbClr val="000000"/>
                </a:solidFill>
                <a:latin typeface="Times New Roman" pitchFamily="18" charset="0"/>
                <a:ea typeface="Times New Roman"/>
                <a:cs typeface="Times New Roman" pitchFamily="18" charset="0"/>
              </a:rPr>
              <a:t>,  мають  бути  включені  до  цього  Закону.  Забороняється </a:t>
            </a:r>
            <a:r>
              <a:rPr lang="uk-UA" sz="2400" dirty="0" smtClean="0">
                <a:solidFill>
                  <a:srgbClr val="000000"/>
                </a:solidFill>
                <a:latin typeface="Times New Roman" pitchFamily="18" charset="0"/>
                <a:ea typeface="Times New Roman"/>
                <a:cs typeface="Times New Roman" pitchFamily="18" charset="0"/>
              </a:rPr>
              <a:t>здійснення  </a:t>
            </a:r>
            <a:r>
              <a:rPr lang="uk-UA" sz="2400" dirty="0">
                <a:solidFill>
                  <a:srgbClr val="000000"/>
                </a:solidFill>
                <a:latin typeface="Times New Roman" pitchFamily="18" charset="0"/>
                <a:ea typeface="Times New Roman"/>
                <a:cs typeface="Times New Roman" pitchFamily="18" charset="0"/>
              </a:rPr>
              <a:t>обов'язкових видів страхування,  що не передбачені цим </a:t>
            </a:r>
            <a:r>
              <a:rPr lang="uk-UA" sz="2400" dirty="0" smtClean="0">
                <a:solidFill>
                  <a:srgbClr val="000000"/>
                </a:solidFill>
                <a:latin typeface="Times New Roman" pitchFamily="18" charset="0"/>
                <a:ea typeface="Times New Roman"/>
                <a:cs typeface="Times New Roman" pitchFamily="18" charset="0"/>
              </a:rPr>
              <a:t>Законом</a:t>
            </a:r>
            <a:r>
              <a:rPr lang="uk-UA" sz="2400" dirty="0">
                <a:solidFill>
                  <a:srgbClr val="000000"/>
                </a:solidFill>
                <a:latin typeface="Times New Roman" pitchFamily="18" charset="0"/>
                <a:ea typeface="Times New Roman"/>
                <a:cs typeface="Times New Roman" pitchFamily="18" charset="0"/>
              </a:rPr>
              <a:t>. </a:t>
            </a:r>
            <a:endParaRPr lang="uk-UA" sz="2400" dirty="0" smtClean="0">
              <a:solidFill>
                <a:srgbClr val="000000"/>
              </a:solidFill>
              <a:latin typeface="Times New Roman" pitchFamily="18" charset="0"/>
              <a:ea typeface="Times New Roman"/>
              <a:cs typeface="Times New Roman" pitchFamily="18" charset="0"/>
            </a:endParaRPr>
          </a:p>
          <a:p>
            <a:r>
              <a:rPr lang="uk-UA" sz="2400" b="1" dirty="0">
                <a:latin typeface="Times New Roman" pitchFamily="18" charset="0"/>
                <a:cs typeface="Times New Roman" pitchFamily="18" charset="0"/>
              </a:rPr>
              <a:t>Стаття 6. Добровільне страхування та його види </a:t>
            </a:r>
            <a:endParaRPr lang="ru-RU" sz="2400" b="1"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Добровільне страхування - це страхування, яке здійснюється на </a:t>
            </a:r>
            <a:r>
              <a:rPr lang="uk-UA" sz="2400" dirty="0" smtClean="0">
                <a:latin typeface="Times New Roman" pitchFamily="18" charset="0"/>
                <a:cs typeface="Times New Roman" pitchFamily="18" charset="0"/>
              </a:rPr>
              <a:t>основі </a:t>
            </a:r>
            <a:r>
              <a:rPr lang="uk-UA" sz="2400" dirty="0">
                <a:latin typeface="Times New Roman" pitchFamily="18" charset="0"/>
                <a:cs typeface="Times New Roman" pitchFamily="18" charset="0"/>
              </a:rPr>
              <a:t>договору між страхувальником і страховиком.  Загальні умови </a:t>
            </a:r>
            <a:r>
              <a:rPr lang="uk-UA" sz="2400" dirty="0" smtClean="0">
                <a:latin typeface="Times New Roman" pitchFamily="18" charset="0"/>
                <a:cs typeface="Times New Roman" pitchFamily="18" charset="0"/>
              </a:rPr>
              <a:t>і  </a:t>
            </a:r>
            <a:r>
              <a:rPr lang="uk-UA" sz="2400" dirty="0">
                <a:latin typeface="Times New Roman" pitchFamily="18" charset="0"/>
                <a:cs typeface="Times New Roman" pitchFamily="18" charset="0"/>
              </a:rPr>
              <a:t>порядок  здійснення  добровільного   страхування   визначаються </a:t>
            </a:r>
            <a:r>
              <a:rPr lang="uk-UA" sz="2400" dirty="0" smtClean="0">
                <a:latin typeface="Times New Roman" pitchFamily="18" charset="0"/>
                <a:cs typeface="Times New Roman" pitchFamily="18" charset="0"/>
              </a:rPr>
              <a:t>правилами  </a:t>
            </a:r>
            <a:r>
              <a:rPr lang="uk-UA" sz="2400" dirty="0">
                <a:latin typeface="Times New Roman" pitchFamily="18" charset="0"/>
                <a:cs typeface="Times New Roman" pitchFamily="18" charset="0"/>
              </a:rPr>
              <a:t>страхування,  що  встановлюються страховиком самостійно </a:t>
            </a:r>
            <a:r>
              <a:rPr lang="uk-UA" sz="2400" dirty="0" smtClean="0">
                <a:latin typeface="Times New Roman" pitchFamily="18" charset="0"/>
                <a:cs typeface="Times New Roman" pitchFamily="18" charset="0"/>
              </a:rPr>
              <a:t>відповідно </a:t>
            </a:r>
            <a:r>
              <a:rPr lang="uk-UA" sz="2400" dirty="0">
                <a:latin typeface="Times New Roman" pitchFamily="18" charset="0"/>
                <a:cs typeface="Times New Roman" pitchFamily="18" charset="0"/>
              </a:rPr>
              <a:t>до вимог  цього  Закону.  Конкретні  умови  страхування </a:t>
            </a:r>
            <a:r>
              <a:rPr lang="uk-UA" sz="2400" dirty="0" smtClean="0">
                <a:latin typeface="Times New Roman" pitchFamily="18" charset="0"/>
                <a:cs typeface="Times New Roman" pitchFamily="18" charset="0"/>
              </a:rPr>
              <a:t>визначаються  </a:t>
            </a:r>
            <a:r>
              <a:rPr lang="uk-UA" sz="2400" dirty="0">
                <a:latin typeface="Times New Roman" pitchFamily="18" charset="0"/>
                <a:cs typeface="Times New Roman" pitchFamily="18" charset="0"/>
              </a:rPr>
              <a:t>при  укладенні  договору  страхування  відповідно до </a:t>
            </a:r>
            <a:r>
              <a:rPr lang="uk-UA" sz="2400" dirty="0" smtClean="0">
                <a:latin typeface="Times New Roman" pitchFamily="18" charset="0"/>
                <a:cs typeface="Times New Roman" pitchFamily="18" charset="0"/>
              </a:rPr>
              <a:t>законодавства</a:t>
            </a:r>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r>
              <a:rPr lang="uk-UA" sz="2400" b="1" dirty="0"/>
              <a:t> </a:t>
            </a:r>
            <a:r>
              <a:rPr lang="uk-UA" sz="2400" b="1" dirty="0" smtClean="0"/>
              <a:t>  </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Добровільне страхування у конкретного страховика не може бути </a:t>
            </a:r>
            <a:r>
              <a:rPr lang="uk-UA" sz="2400" dirty="0" smtClean="0">
                <a:latin typeface="Times New Roman" pitchFamily="18" charset="0"/>
                <a:cs typeface="Times New Roman" pitchFamily="18" charset="0"/>
              </a:rPr>
              <a:t>обов'язковою </a:t>
            </a:r>
            <a:r>
              <a:rPr lang="uk-UA" sz="2400" dirty="0">
                <a:latin typeface="Times New Roman" pitchFamily="18" charset="0"/>
                <a:cs typeface="Times New Roman" pitchFamily="18" charset="0"/>
              </a:rPr>
              <a:t>передумовою при реалізації інших правовідносин. </a:t>
            </a:r>
            <a:endParaRPr lang="ru-RU" sz="2400" dirty="0">
              <a:latin typeface="Times New Roman" pitchFamily="18" charset="0"/>
              <a:cs typeface="Times New Roman" pitchFamily="18" charset="0"/>
            </a:endParaRPr>
          </a:p>
          <a:p>
            <a:r>
              <a:rPr lang="uk-UA" sz="2400" b="1" dirty="0"/>
              <a:t> </a:t>
            </a:r>
            <a:endParaRPr lang="ru-RU" sz="2400" dirty="0"/>
          </a:p>
          <a:p>
            <a:r>
              <a:rPr lang="uk-UA" sz="2400" b="1" dirty="0"/>
              <a:t>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200416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16632"/>
            <a:ext cx="8640960" cy="7478970"/>
          </a:xfrm>
          <a:prstGeom prst="rect">
            <a:avLst/>
          </a:prstGeom>
        </p:spPr>
        <p:txBody>
          <a:bodyPr wrap="square">
            <a:spAutoFit/>
          </a:bodyPr>
          <a:lstStyle/>
          <a:p>
            <a:pPr lvl="0"/>
            <a:r>
              <a:rPr lang="uk-UA" sz="2400" b="1" dirty="0" smtClean="0">
                <a:solidFill>
                  <a:prstClr val="black"/>
                </a:solidFill>
              </a:rPr>
              <a:t>     </a:t>
            </a:r>
            <a:r>
              <a:rPr lang="uk-UA" sz="2400" b="1" dirty="0">
                <a:solidFill>
                  <a:prstClr val="black"/>
                </a:solidFill>
                <a:latin typeface="Times New Roman" pitchFamily="18" charset="0"/>
                <a:cs typeface="Times New Roman" pitchFamily="18" charset="0"/>
              </a:rPr>
              <a:t>Видами добровільного страхування можуть бути: </a:t>
            </a:r>
            <a:endParaRPr lang="ru-RU" sz="2400" b="1" dirty="0">
              <a:solidFill>
                <a:prstClr val="black"/>
              </a:solidFill>
              <a:latin typeface="Times New Roman" pitchFamily="18" charset="0"/>
              <a:cs typeface="Times New Roman" pitchFamily="18" charset="0"/>
            </a:endParaRPr>
          </a:p>
          <a:p>
            <a:pPr lvl="0" algn="just"/>
            <a:r>
              <a:rPr lang="uk-UA" sz="2400" b="1"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1) страхування життя;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2) страхування від нещасних випадків;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3) медичне страхування (безперервне страхування здоров'я);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4) страхування здоров'я на випадок хвороби;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5) страхування залізничного транспорту;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6) страхування наземного транспорту (крім залізничного);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7) страхування повітряного транспорту;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8) страхування  водного транспорту (морського внутрішнього </a:t>
            </a:r>
            <a:r>
              <a:rPr lang="uk-UA" sz="2400" dirty="0" smtClean="0">
                <a:solidFill>
                  <a:prstClr val="black"/>
                </a:solidFill>
                <a:latin typeface="Times New Roman" pitchFamily="18" charset="0"/>
                <a:cs typeface="Times New Roman" pitchFamily="18" charset="0"/>
              </a:rPr>
              <a:t>та інших </a:t>
            </a:r>
            <a:r>
              <a:rPr lang="uk-UA" sz="2400" dirty="0">
                <a:solidFill>
                  <a:prstClr val="black"/>
                </a:solidFill>
                <a:latin typeface="Times New Roman" pitchFamily="18" charset="0"/>
                <a:cs typeface="Times New Roman" pitchFamily="18" charset="0"/>
              </a:rPr>
              <a:t>видів водного транспорту);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9) страхування вантажів та багажу (вантажобагажу);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10) страхування від вогневих  ризиків  та  ризиків  стихійних </a:t>
            </a:r>
            <a:r>
              <a:rPr lang="uk-UA" sz="2400" dirty="0" smtClean="0">
                <a:solidFill>
                  <a:prstClr val="black"/>
                </a:solidFill>
                <a:latin typeface="Times New Roman" pitchFamily="18" charset="0"/>
                <a:cs typeface="Times New Roman" pitchFamily="18" charset="0"/>
              </a:rPr>
              <a:t>явищ</a:t>
            </a:r>
            <a:r>
              <a:rPr lang="uk-UA" sz="2400" dirty="0">
                <a:solidFill>
                  <a:prstClr val="black"/>
                </a:solidFill>
                <a:latin typeface="Times New Roman" pitchFamily="18" charset="0"/>
                <a:cs typeface="Times New Roman" pitchFamily="18" charset="0"/>
              </a:rPr>
              <a:t>;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11) страхування  майна (іншого,  ніж передбачено пунктами 5-9 </a:t>
            </a:r>
            <a:r>
              <a:rPr lang="uk-UA" sz="2400" dirty="0" smtClean="0">
                <a:solidFill>
                  <a:prstClr val="black"/>
                </a:solidFill>
                <a:latin typeface="Times New Roman" pitchFamily="18" charset="0"/>
                <a:cs typeface="Times New Roman" pitchFamily="18" charset="0"/>
              </a:rPr>
              <a:t>цієї </a:t>
            </a:r>
            <a:r>
              <a:rPr lang="uk-UA" sz="2400" dirty="0">
                <a:solidFill>
                  <a:prstClr val="black"/>
                </a:solidFill>
                <a:latin typeface="Times New Roman" pitchFamily="18" charset="0"/>
                <a:cs typeface="Times New Roman" pitchFamily="18" charset="0"/>
              </a:rPr>
              <a:t>статті);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dirty="0" smtClean="0">
                <a:solidFill>
                  <a:prstClr val="black"/>
                </a:solidFill>
                <a:latin typeface="Times New Roman" pitchFamily="18" charset="0"/>
                <a:cs typeface="Times New Roman" pitchFamily="18" charset="0"/>
              </a:rPr>
              <a:t>     </a:t>
            </a:r>
            <a:r>
              <a:rPr lang="uk-UA" sz="2400" dirty="0">
                <a:solidFill>
                  <a:prstClr val="black"/>
                </a:solidFill>
                <a:latin typeface="Times New Roman" pitchFamily="18" charset="0"/>
                <a:cs typeface="Times New Roman" pitchFamily="18" charset="0"/>
              </a:rPr>
              <a:t>12) страхування    цивільної    відповідальності    власників </a:t>
            </a:r>
            <a:r>
              <a:rPr lang="uk-UA" sz="2400" dirty="0" smtClean="0">
                <a:solidFill>
                  <a:prstClr val="black"/>
                </a:solidFill>
                <a:latin typeface="Times New Roman" pitchFamily="18" charset="0"/>
                <a:cs typeface="Times New Roman" pitchFamily="18" charset="0"/>
              </a:rPr>
              <a:t>наземного </a:t>
            </a:r>
            <a:r>
              <a:rPr lang="uk-UA" sz="2400" dirty="0">
                <a:solidFill>
                  <a:prstClr val="black"/>
                </a:solidFill>
                <a:latin typeface="Times New Roman" pitchFamily="18" charset="0"/>
                <a:cs typeface="Times New Roman" pitchFamily="18" charset="0"/>
              </a:rPr>
              <a:t>транспорту (включаючи відповідальність перевізника); </a:t>
            </a:r>
            <a:endParaRPr lang="ru-RU" sz="2400" dirty="0">
              <a:solidFill>
                <a:prstClr val="black"/>
              </a:solidFill>
              <a:latin typeface="Times New Roman" pitchFamily="18" charset="0"/>
              <a:cs typeface="Times New Roman" pitchFamily="18" charset="0"/>
            </a:endParaRPr>
          </a:p>
          <a:p>
            <a:pPr lvl="0" algn="just"/>
            <a:r>
              <a:rPr lang="uk-UA" sz="2400" dirty="0">
                <a:solidFill>
                  <a:prstClr val="black"/>
                </a:solidFill>
                <a:latin typeface="Times New Roman" pitchFamily="18" charset="0"/>
                <a:cs typeface="Times New Roman" pitchFamily="18" charset="0"/>
              </a:rPr>
              <a:t> </a:t>
            </a:r>
            <a:r>
              <a:rPr lang="uk-UA" sz="2400" b="1" dirty="0">
                <a:solidFill>
                  <a:prstClr val="black"/>
                </a:solidFill>
              </a:rPr>
              <a:t> </a:t>
            </a:r>
            <a:endParaRPr lang="ru-RU" sz="2400" dirty="0">
              <a:solidFill>
                <a:prstClr val="black"/>
              </a:solidFill>
            </a:endParaRPr>
          </a:p>
          <a:p>
            <a:pPr lvl="0" algn="just">
              <a:tabLst>
                <a:tab pos="581660" algn="l"/>
                <a:tab pos="1163320" algn="l"/>
                <a:tab pos="1744980" algn="l"/>
                <a:tab pos="2326640" algn="l"/>
                <a:tab pos="2908300" algn="l"/>
                <a:tab pos="3489960" algn="l"/>
                <a:tab pos="4071620" algn="l"/>
                <a:tab pos="4653280" algn="l"/>
                <a:tab pos="6031230" algn="l"/>
                <a:tab pos="6570980" algn="l"/>
                <a:tab pos="6979920" algn="l"/>
                <a:tab pos="7561580" algn="l"/>
                <a:tab pos="8143240" algn="l"/>
                <a:tab pos="8724900" algn="l"/>
                <a:tab pos="9306560" algn="l"/>
              </a:tabLst>
            </a:pPr>
            <a:endParaRPr lang="ru-RU"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751152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568952" cy="6186309"/>
          </a:xfrm>
          <a:prstGeom prst="rect">
            <a:avLst/>
          </a:prstGeom>
        </p:spPr>
        <p:txBody>
          <a:bodyPr wrap="square">
            <a:spAutoFit/>
          </a:bodyPr>
          <a:lstStyle/>
          <a:p>
            <a:pPr lvl="0" algn="just"/>
            <a:r>
              <a:rPr lang="uk-UA" dirty="0">
                <a:solidFill>
                  <a:prstClr val="black"/>
                </a:solidFill>
                <a:latin typeface="Times New Roman" pitchFamily="18" charset="0"/>
                <a:cs typeface="Times New Roman" pitchFamily="18" charset="0"/>
              </a:rPr>
              <a:t> </a:t>
            </a:r>
            <a:r>
              <a:rPr lang="uk-UA" sz="2200" dirty="0">
                <a:solidFill>
                  <a:prstClr val="black"/>
                </a:solidFill>
                <a:latin typeface="Times New Roman" pitchFamily="18" charset="0"/>
                <a:cs typeface="Times New Roman" pitchFamily="18" charset="0"/>
              </a:rPr>
              <a:t>13) страхування    відповідальності   власників   повітряного транспорту (включаючи відповідальність перевізника);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14) страхування відповідальності власників водного транспорту (включаючи відповідальність перевізника);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15) страхування   відповідальності   перед   третіми  особами (іншої, ніж передбачена пунктами 12-14 цієї статті);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16) страхування  кредитів  (у  тому  числі   відповідальності позичальника за непогашення кредиту);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17) страхування інвестицій;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18) страхування фінансових ризиків;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19) страхування судових витрат;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20) страхування   виданих   гарантій   (порук)  та  прийнятих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гарантій;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21) страхування медичних витрат;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22) страхування сільськогосподарської продукції;</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Частину  четверту  статті  6  доповнено новим пунктом згідно із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Законом N 4391-VI ( 4391-17 ) від 09.02.2012 } </a:t>
            </a:r>
            <a:endParaRPr lang="ru-RU" sz="2200" dirty="0">
              <a:solidFill>
                <a:prstClr val="black"/>
              </a:solidFill>
              <a:latin typeface="Times New Roman" pitchFamily="18" charset="0"/>
              <a:cs typeface="Times New Roman" pitchFamily="18" charset="0"/>
            </a:endParaRPr>
          </a:p>
          <a:p>
            <a:pPr lvl="0" algn="just"/>
            <a:r>
              <a:rPr lang="uk-UA" sz="2200" dirty="0">
                <a:solidFill>
                  <a:prstClr val="black"/>
                </a:solidFill>
                <a:latin typeface="Times New Roman" pitchFamily="18" charset="0"/>
                <a:cs typeface="Times New Roman" pitchFamily="18" charset="0"/>
              </a:rPr>
              <a:t>      23) інші види добровільного страхування. </a:t>
            </a:r>
            <a:endParaRPr lang="ru-RU" sz="2200" dirty="0"/>
          </a:p>
        </p:txBody>
      </p:sp>
    </p:spTree>
    <p:extLst>
      <p:ext uri="{BB962C8B-B14F-4D97-AF65-F5344CB8AC3E}">
        <p14:creationId xmlns:p14="http://schemas.microsoft.com/office/powerpoint/2010/main" val="604283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568952" cy="6524863"/>
          </a:xfrm>
          <a:prstGeom prst="rect">
            <a:avLst/>
          </a:prstGeom>
        </p:spPr>
        <p:txBody>
          <a:bodyPr wrap="square">
            <a:spAutoFit/>
          </a:bodyPr>
          <a:lstStyle/>
          <a:p>
            <a:pPr algn="just">
              <a:spcBef>
                <a:spcPts val="600"/>
              </a:spcBef>
              <a:spcAft>
                <a:spcPts val="0"/>
              </a:spcAft>
            </a:pPr>
            <a:r>
              <a:rPr lang="uk-UA" sz="2200" dirty="0" smtClean="0">
                <a:latin typeface="Times New Roman"/>
                <a:ea typeface="Times New Roman"/>
              </a:rPr>
              <a:t>	Об’єктом </a:t>
            </a:r>
            <a:r>
              <a:rPr lang="uk-UA" sz="2200" i="1" dirty="0" smtClean="0">
                <a:latin typeface="Times New Roman"/>
                <a:ea typeface="Times New Roman"/>
              </a:rPr>
              <a:t>майнового</a:t>
            </a:r>
            <a:r>
              <a:rPr lang="uk-UA" sz="2200" dirty="0" smtClean="0">
                <a:latin typeface="Times New Roman"/>
                <a:ea typeface="Times New Roman"/>
              </a:rPr>
              <a:t> страхування є рухоме та нерухоме майно юридичних і фізичних осіб. Нині в Україні найпоширеніші серед фізичних осіб страхування будівель, домашнього майна, транспортних засобів. Основна форма — добровільне страхування (до 1997 р. страхування приватних житлових будівель здійснювалось в обов’язковій формі). Поступово розширюється майнове страхування у сфері приватного бізнесу.</a:t>
            </a:r>
            <a:endParaRPr lang="ru-RU" sz="2200" dirty="0" smtClean="0">
              <a:latin typeface="Times New Roman"/>
              <a:ea typeface="Times New Roman"/>
            </a:endParaRPr>
          </a:p>
          <a:p>
            <a:pPr algn="just">
              <a:spcAft>
                <a:spcPts val="0"/>
              </a:spcAft>
            </a:pPr>
            <a:r>
              <a:rPr lang="uk-UA" sz="2200" spc="-20" dirty="0" smtClean="0">
                <a:latin typeface="Times New Roman"/>
                <a:ea typeface="Times New Roman"/>
              </a:rPr>
              <a:t>	Об’єкти </a:t>
            </a:r>
            <a:r>
              <a:rPr lang="uk-UA" sz="2200" i="1" spc="-20" dirty="0" smtClean="0">
                <a:latin typeface="Times New Roman"/>
                <a:ea typeface="Times New Roman"/>
              </a:rPr>
              <a:t>особового </a:t>
            </a:r>
            <a:r>
              <a:rPr lang="uk-UA" sz="2200" spc="-20" dirty="0" smtClean="0">
                <a:latin typeface="Times New Roman"/>
                <a:ea typeface="Times New Roman"/>
              </a:rPr>
              <a:t>страхування — це життя та здоров’я громадян. Видами особового страхування є змішане страхування життя (об’єктами виступають одночасно життя і здоров’я), страхування дітей, весільне страхування тощо. Особове страхування виконує дві функції: страхову та </a:t>
            </a:r>
            <a:r>
              <a:rPr lang="uk-UA" sz="2200" spc="-20" dirty="0" err="1" smtClean="0">
                <a:latin typeface="Times New Roman"/>
                <a:ea typeface="Times New Roman"/>
              </a:rPr>
              <a:t>нагромаджувальну</a:t>
            </a:r>
            <a:r>
              <a:rPr lang="uk-UA" sz="2200" spc="-20" dirty="0" smtClean="0">
                <a:latin typeface="Times New Roman"/>
                <a:ea typeface="Times New Roman"/>
              </a:rPr>
              <a:t>. Страхова функція передбачає відшкодування втрат у разі настання страхової події. </a:t>
            </a:r>
            <a:r>
              <a:rPr lang="uk-UA" sz="2200" spc="-20" dirty="0" err="1" smtClean="0">
                <a:latin typeface="Times New Roman"/>
                <a:ea typeface="Times New Roman"/>
              </a:rPr>
              <a:t>Нагромаджувальна</a:t>
            </a:r>
            <a:r>
              <a:rPr lang="uk-UA" sz="2200" spc="-20" dirty="0" smtClean="0">
                <a:latin typeface="Times New Roman"/>
                <a:ea typeface="Times New Roman"/>
              </a:rPr>
              <a:t> полягає в тому, що після закінчення строку дії страхового договору, застрахованому виплачується страхова сума. З окремих видів страхування сума страхових внесків менша від страхової суми. Це стає можливим завдяки використанню страховиком отриманих страхових внесків на фінансовому ринку. Частина одержаних від цього доходів виділяється застрахованому.</a:t>
            </a:r>
            <a:endParaRPr lang="ru-RU" sz="2200" dirty="0">
              <a:effectLst/>
              <a:latin typeface="Times New Roman"/>
              <a:ea typeface="Times New Roman"/>
            </a:endParaRPr>
          </a:p>
        </p:txBody>
      </p:sp>
    </p:spTree>
    <p:extLst>
      <p:ext uri="{BB962C8B-B14F-4D97-AF65-F5344CB8AC3E}">
        <p14:creationId xmlns:p14="http://schemas.microsoft.com/office/powerpoint/2010/main" val="1235270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7"/>
            <a:ext cx="8640960" cy="5847755"/>
          </a:xfrm>
          <a:prstGeom prst="rect">
            <a:avLst/>
          </a:prstGeom>
        </p:spPr>
        <p:txBody>
          <a:bodyPr wrap="square">
            <a:spAutoFit/>
          </a:bodyPr>
          <a:lstStyle/>
          <a:p>
            <a:pPr algn="just"/>
            <a:r>
              <a:rPr lang="uk-UA" sz="2200" dirty="0" smtClean="0">
                <a:latin typeface="Times New Roman" pitchFamily="18" charset="0"/>
                <a:cs typeface="Times New Roman" pitchFamily="18" charset="0"/>
              </a:rPr>
              <a:t>	У </a:t>
            </a:r>
            <a:r>
              <a:rPr lang="uk-UA" sz="2200" dirty="0">
                <a:latin typeface="Times New Roman" pitchFamily="18" charset="0"/>
                <a:cs typeface="Times New Roman" pitchFamily="18" charset="0"/>
              </a:rPr>
              <a:t>системі </a:t>
            </a:r>
            <a:r>
              <a:rPr lang="uk-UA" sz="2200" i="1" dirty="0">
                <a:latin typeface="Times New Roman" pitchFamily="18" charset="0"/>
                <a:cs typeface="Times New Roman" pitchFamily="18" charset="0"/>
              </a:rPr>
              <a:t>соціального</a:t>
            </a:r>
            <a:r>
              <a:rPr lang="uk-UA" sz="2200" dirty="0">
                <a:latin typeface="Times New Roman" pitchFamily="18" charset="0"/>
                <a:cs typeface="Times New Roman" pitchFamily="18" charset="0"/>
              </a:rPr>
              <a:t> страхування об’єктами страхування є працездатність і працевлаштування. Страхування працездатності здійснюється на випадок її постійної чи тимчасової втрати, а страхування працевлаштування — на випадок безробіття. Соціальне страхування має обов’язковий і добровільний характер. Обов’язкове страхування реалізується через загальнодержавні цільові фонди: пенсійний, соціального страхування, </a:t>
            </a:r>
            <a:r>
              <a:rPr lang="uk-UA" sz="2200" dirty="0" err="1">
                <a:latin typeface="Times New Roman" pitchFamily="18" charset="0"/>
                <a:cs typeface="Times New Roman" pitchFamily="18" charset="0"/>
              </a:rPr>
              <a:t>страхування</a:t>
            </a:r>
            <a:r>
              <a:rPr lang="uk-UA" sz="2200" dirty="0">
                <a:latin typeface="Times New Roman" pitchFamily="18" charset="0"/>
                <a:cs typeface="Times New Roman" pitchFamily="18" charset="0"/>
              </a:rPr>
              <a:t> на випадок безробіття. Функції страховика тут виконує держава в особі уповноважених органів, страхувальників — роботодавці й працюючі за наймом громадяни, застрахованими є громадяни. Страхові платежі здійснюються у формі внесків до пенсійного фонду, </a:t>
            </a:r>
            <a:r>
              <a:rPr lang="uk-UA" sz="2200" dirty="0" err="1">
                <a:latin typeface="Times New Roman" pitchFamily="18" charset="0"/>
                <a:cs typeface="Times New Roman" pitchFamily="18" charset="0"/>
              </a:rPr>
              <a:t>фонду</a:t>
            </a:r>
            <a:r>
              <a:rPr lang="uk-UA" sz="2200" dirty="0">
                <a:latin typeface="Times New Roman" pitchFamily="18" charset="0"/>
                <a:cs typeface="Times New Roman" pitchFamily="18" charset="0"/>
              </a:rPr>
              <a:t> соціального страхування і фонду сприяння зайнятості населення. Страхове відшкодування здійснюється у формі пенсій — при повній чи частковій втраті працездатності; допомог — при тимчасовій втраті працездатності та при безробітті. Добровільне страхування здійснюється через недержавні та відомчі пенсійні фонди і має додатковий характер</a:t>
            </a:r>
            <a:r>
              <a:rPr lang="uk-UA"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168617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260647"/>
            <a:ext cx="8496944" cy="6555641"/>
          </a:xfrm>
          <a:prstGeom prst="rect">
            <a:avLst/>
          </a:prstGeom>
        </p:spPr>
        <p:txBody>
          <a:bodyPr wrap="square">
            <a:spAutoFit/>
          </a:bodyPr>
          <a:lstStyle/>
          <a:p>
            <a:pPr algn="just"/>
            <a:r>
              <a:rPr lang="uk-UA" sz="2000" dirty="0" smtClean="0">
                <a:latin typeface="Times New Roman" pitchFamily="18" charset="0"/>
                <a:cs typeface="Times New Roman" pitchFamily="18" charset="0"/>
              </a:rPr>
              <a:t>	У </a:t>
            </a:r>
            <a:r>
              <a:rPr lang="uk-UA" sz="2000" i="1" dirty="0">
                <a:latin typeface="Times New Roman" pitchFamily="18" charset="0"/>
                <a:cs typeface="Times New Roman" pitchFamily="18" charset="0"/>
              </a:rPr>
              <a:t>медичному</a:t>
            </a:r>
            <a:r>
              <a:rPr lang="uk-UA" sz="2000" dirty="0">
                <a:latin typeface="Times New Roman" pitchFamily="18" charset="0"/>
                <a:cs typeface="Times New Roman" pitchFamily="18" charset="0"/>
              </a:rPr>
              <a:t> страхуванні об’єктом страхування є здоров’я громадян. Воно здійснюється на випадок хвороби чи травми як в обов’язковій, так і додатково в добровільній формі через державні та недержавні структури. Страхувальниками можуть бути: держава (з бюджету), підприємства, організації й установи та громадяни (за рахунок власних доходів). Страхове відшкодування здійснюється у формі оплати лікування.</a:t>
            </a:r>
            <a:endParaRPr lang="ru-RU" sz="2000" dirty="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У </a:t>
            </a:r>
            <a:r>
              <a:rPr lang="uk-UA" sz="2000" dirty="0">
                <a:latin typeface="Times New Roman" pitchFamily="18" charset="0"/>
                <a:cs typeface="Times New Roman" pitchFamily="18" charset="0"/>
              </a:rPr>
              <a:t>разі страхування </a:t>
            </a:r>
            <a:r>
              <a:rPr lang="uk-UA" sz="2000" i="1" dirty="0">
                <a:latin typeface="Times New Roman" pitchFamily="18" charset="0"/>
                <a:cs typeface="Times New Roman" pitchFamily="18" charset="0"/>
              </a:rPr>
              <a:t>відповідальності</a:t>
            </a:r>
            <a:r>
              <a:rPr lang="uk-UA" sz="2000" dirty="0">
                <a:latin typeface="Times New Roman" pitchFamily="18" charset="0"/>
                <a:cs typeface="Times New Roman" pitchFamily="18" charset="0"/>
              </a:rPr>
              <a:t> об’єктом є зобов’язання застрахованої особи виплатити відшкодування за завдані збитки третім особам. Найпоширеніший вид його — страхування громадянської відповідальності водіїв автотранспортних засобів. Крім того, об’єктом страхування може бути професійна відповідальність для осіб окремих професій, які своїми діями чи неналежним виконанням своїх обов’язків можуть спричинити збитки своїм клієнтам.</a:t>
            </a:r>
            <a:endParaRPr lang="ru-RU" sz="2000" dirty="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Об’єкт </a:t>
            </a:r>
            <a:r>
              <a:rPr lang="uk-UA" sz="2000" dirty="0">
                <a:latin typeface="Times New Roman" pitchFamily="18" charset="0"/>
                <a:cs typeface="Times New Roman" pitchFamily="18" charset="0"/>
              </a:rPr>
              <a:t>страхування </a:t>
            </a:r>
            <a:r>
              <a:rPr lang="uk-UA" sz="2000" i="1" dirty="0">
                <a:latin typeface="Times New Roman" pitchFamily="18" charset="0"/>
                <a:cs typeface="Times New Roman" pitchFamily="18" charset="0"/>
              </a:rPr>
              <a:t>ризиків</a:t>
            </a:r>
            <a:r>
              <a:rPr lang="uk-UA" sz="2000" dirty="0">
                <a:latin typeface="Times New Roman" pitchFamily="18" charset="0"/>
                <a:cs typeface="Times New Roman" pitchFamily="18" charset="0"/>
              </a:rPr>
              <a:t> — недоотриманий прибуток чи збит­ки при здійсненні певних господарських і фінансових операцій, які є ризикованими. Це ризики, пов’язані з кредитними і заставними операціями, з біржовими угодами, депозитними вкладами юридичних і фізичних осіб, втратами від коливання валютних курсів тощо. Ця галузь страхування особливо важлива в умовах ринкової економіки, пов’язаної з безліччю підприємницьких ризиків.</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94653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335846"/>
            <a:ext cx="8352928" cy="5262979"/>
          </a:xfrm>
          <a:prstGeom prst="rect">
            <a:avLst/>
          </a:prstGeom>
        </p:spPr>
        <p:txBody>
          <a:bodyPr wrap="square">
            <a:spAutoFit/>
          </a:bodyPr>
          <a:lstStyle/>
          <a:p>
            <a:pPr algn="just"/>
            <a:r>
              <a:rPr lang="uk-UA" sz="2400" b="1" dirty="0">
                <a:latin typeface="Times New Roman" pitchFamily="18" charset="0"/>
                <a:cs typeface="Times New Roman" pitchFamily="18" charset="0"/>
              </a:rPr>
              <a:t>4. Страховий ринок.</a:t>
            </a:r>
            <a:endParaRPr lang="ru-RU"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Сукупність </a:t>
            </a:r>
            <a:r>
              <a:rPr lang="uk-UA" sz="2400" dirty="0">
                <a:latin typeface="Times New Roman" pitchFamily="18" charset="0"/>
                <a:cs typeface="Times New Roman" pitchFamily="18" charset="0"/>
              </a:rPr>
              <a:t>страхових компаній і послуг, що ними надаються, формують </a:t>
            </a:r>
            <a:r>
              <a:rPr lang="uk-UA" sz="2400" b="1" i="1" dirty="0">
                <a:latin typeface="Times New Roman" pitchFamily="18" charset="0"/>
                <a:cs typeface="Times New Roman" pitchFamily="18" charset="0"/>
              </a:rPr>
              <a:t>страховий ринок</a:t>
            </a:r>
            <a:r>
              <a:rPr lang="uk-UA" sz="2400" dirty="0">
                <a:latin typeface="Times New Roman" pitchFamily="18" charset="0"/>
                <a:cs typeface="Times New Roman" pitchFamily="18" charset="0"/>
              </a:rPr>
              <a:t>. Товаром цього ринку є страхова послуга — конкретний вид страхування. Страхові компанії, як правило, спеціалізуються на одній-двох галузях страхування. При цьому перелік їх страхових послуг та ціни на них різняться, що є предметом конкуренції. Як і на будь-якому ринку, наявність певних послуг визначається попитом на них, а ціна — урівноваженістю попиту і пропозиції.</a:t>
            </a:r>
            <a:r>
              <a:rPr lang="uk-UA" sz="2400" i="1"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b="1" i="1" dirty="0" smtClean="0">
                <a:latin typeface="Times New Roman" pitchFamily="18" charset="0"/>
                <a:cs typeface="Times New Roman" pitchFamily="18" charset="0"/>
              </a:rPr>
              <a:t>	Розвиненість </a:t>
            </a:r>
            <a:r>
              <a:rPr lang="uk-UA" sz="2400" b="1" i="1" dirty="0">
                <a:latin typeface="Times New Roman" pitchFamily="18" charset="0"/>
                <a:cs typeface="Times New Roman" pitchFamily="18" charset="0"/>
              </a:rPr>
              <a:t>страхового ринку є важливою передумовою стабільного функціонування економіки, забезпечення надійності у життєдіяльності громадян та досягнення раціонального використання наявних у суспіль­стві фінансових ресурсів.</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55357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7"/>
            <a:ext cx="8568952" cy="2308324"/>
          </a:xfrm>
          <a:prstGeom prst="rect">
            <a:avLst/>
          </a:prstGeom>
        </p:spPr>
        <p:txBody>
          <a:bodyPr wrap="square">
            <a:spAutoFit/>
          </a:bodyPr>
          <a:lstStyle/>
          <a:p>
            <a:pPr algn="just">
              <a:spcAft>
                <a:spcPts val="0"/>
              </a:spcAft>
            </a:pPr>
            <a:r>
              <a:rPr lang="en-US" sz="2400" dirty="0" smtClean="0">
                <a:latin typeface="Times New Roman"/>
                <a:ea typeface="Times New Roman"/>
              </a:rPr>
              <a:t>	</a:t>
            </a:r>
            <a:r>
              <a:rPr lang="uk-UA" sz="2400" b="1" i="1" dirty="0" smtClean="0">
                <a:latin typeface="Times New Roman"/>
                <a:ea typeface="Times New Roman"/>
              </a:rPr>
              <a:t>Створення </a:t>
            </a:r>
            <a:r>
              <a:rPr lang="uk-UA" sz="2400" b="1" i="1" dirty="0">
                <a:latin typeface="Times New Roman"/>
                <a:ea typeface="Times New Roman"/>
              </a:rPr>
              <a:t>резервних страхових фондів, у свою чергу, може здійснюватись у трьох формах:</a:t>
            </a:r>
            <a:endParaRPr lang="ru-RU" sz="2400" b="1" i="1" dirty="0">
              <a:latin typeface="Times New Roman"/>
              <a:ea typeface="Times New Roman"/>
            </a:endParaRPr>
          </a:p>
          <a:p>
            <a:pPr lvl="0" algn="just">
              <a:spcAft>
                <a:spcPts val="0"/>
              </a:spcAft>
              <a:buSzPts val="1000"/>
              <a:buFont typeface="Symbol"/>
              <a:buChar char=""/>
              <a:tabLst>
                <a:tab pos="408940" algn="l"/>
              </a:tabLst>
            </a:pPr>
            <a:r>
              <a:rPr lang="en-US" sz="2400" dirty="0" smtClean="0">
                <a:latin typeface="Times New Roman"/>
                <a:ea typeface="Times New Roman"/>
              </a:rPr>
              <a:t> </a:t>
            </a:r>
            <a:r>
              <a:rPr lang="uk-UA" sz="2400" dirty="0" smtClean="0">
                <a:latin typeface="Times New Roman"/>
                <a:ea typeface="Times New Roman"/>
              </a:rPr>
              <a:t>фонди </a:t>
            </a:r>
            <a:r>
              <a:rPr lang="uk-UA" sz="2400" dirty="0">
                <a:latin typeface="Times New Roman"/>
                <a:ea typeface="Times New Roman"/>
              </a:rPr>
              <a:t>самострахування;</a:t>
            </a:r>
            <a:endParaRPr lang="ru-RU" sz="2400" dirty="0">
              <a:latin typeface="Times New Roman"/>
              <a:ea typeface="Times New Roman"/>
            </a:endParaRPr>
          </a:p>
          <a:p>
            <a:pPr lvl="0" algn="just">
              <a:spcAft>
                <a:spcPts val="0"/>
              </a:spcAft>
              <a:buSzPts val="1000"/>
              <a:buFont typeface="Symbol"/>
              <a:buChar char=""/>
              <a:tabLst>
                <a:tab pos="408940" algn="l"/>
              </a:tabLst>
            </a:pPr>
            <a:r>
              <a:rPr lang="en-US" sz="2400" dirty="0" smtClean="0">
                <a:latin typeface="Times New Roman"/>
                <a:ea typeface="Times New Roman"/>
              </a:rPr>
              <a:t> </a:t>
            </a:r>
            <a:r>
              <a:rPr lang="uk-UA" sz="2400" dirty="0" smtClean="0">
                <a:latin typeface="Times New Roman"/>
                <a:ea typeface="Times New Roman"/>
              </a:rPr>
              <a:t>централізоване </a:t>
            </a:r>
            <a:r>
              <a:rPr lang="uk-UA" sz="2400" dirty="0">
                <a:latin typeface="Times New Roman"/>
                <a:ea typeface="Times New Roman"/>
              </a:rPr>
              <a:t>страхове забезпечення;</a:t>
            </a:r>
            <a:endParaRPr lang="ru-RU" sz="2400" dirty="0">
              <a:latin typeface="Times New Roman"/>
              <a:ea typeface="Times New Roman"/>
            </a:endParaRPr>
          </a:p>
          <a:p>
            <a:pPr lvl="0" algn="just">
              <a:spcAft>
                <a:spcPts val="0"/>
              </a:spcAft>
              <a:buSzPts val="1000"/>
              <a:buFont typeface="Symbol"/>
              <a:buChar char=""/>
              <a:tabLst>
                <a:tab pos="408940" algn="l"/>
              </a:tabLst>
            </a:pPr>
            <a:r>
              <a:rPr lang="en-US" sz="2400" dirty="0" smtClean="0">
                <a:latin typeface="Times New Roman"/>
                <a:ea typeface="Times New Roman"/>
              </a:rPr>
              <a:t> </a:t>
            </a:r>
            <a:r>
              <a:rPr lang="uk-UA" sz="2400" dirty="0" smtClean="0">
                <a:latin typeface="Times New Roman"/>
                <a:ea typeface="Times New Roman"/>
              </a:rPr>
              <a:t>колективні </a:t>
            </a:r>
            <a:r>
              <a:rPr lang="uk-UA" sz="2400" dirty="0">
                <a:latin typeface="Times New Roman"/>
                <a:ea typeface="Times New Roman"/>
              </a:rPr>
              <a:t>страхові фонди</a:t>
            </a:r>
            <a:r>
              <a:rPr lang="uk-UA" sz="2400" dirty="0" smtClean="0">
                <a:latin typeface="Times New Roman"/>
                <a:ea typeface="Times New Roman"/>
              </a:rPr>
              <a:t>.</a:t>
            </a:r>
            <a:endParaRPr lang="en-US" sz="2400" dirty="0" smtClean="0">
              <a:latin typeface="Times New Roman"/>
              <a:ea typeface="Times New Roman"/>
            </a:endParaRPr>
          </a:p>
          <a:p>
            <a:pPr lvl="0" algn="just">
              <a:spcAft>
                <a:spcPts val="0"/>
              </a:spcAft>
              <a:buSzPts val="1000"/>
              <a:tabLst>
                <a:tab pos="408940" algn="l"/>
              </a:tabLst>
            </a:pPr>
            <a:endParaRPr lang="ru-RU" sz="2400" dirty="0">
              <a:effectLst/>
              <a:latin typeface="Times New Roman"/>
              <a:ea typeface="Times New Roman"/>
            </a:endParaRPr>
          </a:p>
        </p:txBody>
      </p:sp>
    </p:spTree>
    <p:extLst>
      <p:ext uri="{BB962C8B-B14F-4D97-AF65-F5344CB8AC3E}">
        <p14:creationId xmlns:p14="http://schemas.microsoft.com/office/powerpoint/2010/main" val="3728663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280920" cy="6370975"/>
          </a:xfrm>
          <a:prstGeom prst="rect">
            <a:avLst/>
          </a:prstGeom>
        </p:spPr>
        <p:txBody>
          <a:bodyPr wrap="square">
            <a:spAutoFit/>
          </a:bodyPr>
          <a:lstStyle/>
          <a:p>
            <a:pPr algn="just">
              <a:spcBef>
                <a:spcPts val="600"/>
              </a:spcBef>
              <a:spcAft>
                <a:spcPts val="0"/>
              </a:spcAft>
            </a:pPr>
            <a:r>
              <a:rPr lang="uk-UA" sz="2400" dirty="0" smtClean="0">
                <a:latin typeface="Times New Roman"/>
                <a:ea typeface="Times New Roman"/>
              </a:rPr>
              <a:t>	Крім </a:t>
            </a:r>
            <a:r>
              <a:rPr lang="uk-UA" sz="2400" dirty="0">
                <a:latin typeface="Times New Roman"/>
                <a:ea typeface="Times New Roman"/>
              </a:rPr>
              <a:t>безпосередніх суб’єктів страхування, на страховому ринку діють страхові посередники — </a:t>
            </a:r>
            <a:r>
              <a:rPr lang="uk-UA" sz="2400" i="1" dirty="0">
                <a:latin typeface="Times New Roman"/>
                <a:ea typeface="Times New Roman"/>
              </a:rPr>
              <a:t>агенти і брокери.</a:t>
            </a:r>
            <a:r>
              <a:rPr lang="uk-UA" sz="2400" dirty="0">
                <a:latin typeface="Times New Roman"/>
                <a:ea typeface="Times New Roman"/>
              </a:rPr>
              <a:t> </a:t>
            </a:r>
            <a:r>
              <a:rPr lang="uk-UA" sz="2400" i="1" dirty="0">
                <a:latin typeface="Times New Roman"/>
                <a:ea typeface="Times New Roman"/>
              </a:rPr>
              <a:t>Страхові агенти </a:t>
            </a:r>
            <a:r>
              <a:rPr lang="uk-UA" sz="2400" dirty="0">
                <a:latin typeface="Times New Roman"/>
                <a:ea typeface="Times New Roman"/>
              </a:rPr>
              <a:t>укладають угоди страхування зі страхувальниками від імені страховика. </a:t>
            </a:r>
            <a:r>
              <a:rPr lang="uk-UA" sz="2400" i="1" dirty="0">
                <a:latin typeface="Times New Roman"/>
                <a:ea typeface="Times New Roman"/>
              </a:rPr>
              <a:t>Страхові брокери, </a:t>
            </a:r>
            <a:r>
              <a:rPr lang="uk-UA" sz="2400" dirty="0">
                <a:latin typeface="Times New Roman"/>
                <a:ea typeface="Times New Roman"/>
              </a:rPr>
              <a:t>також виконуючи функції укладення угод, діють від імені страхувальника, підбираючи йому найвигідніші умови і надійні страхові компанії.</a:t>
            </a:r>
            <a:endParaRPr lang="ru-RU" sz="2400" dirty="0">
              <a:latin typeface="Times New Roman"/>
              <a:ea typeface="Times New Roman"/>
            </a:endParaRPr>
          </a:p>
          <a:p>
            <a:pPr algn="just">
              <a:spcAft>
                <a:spcPts val="0"/>
              </a:spcAft>
            </a:pPr>
            <a:r>
              <a:rPr lang="uk-UA" sz="2400" dirty="0">
                <a:latin typeface="Times New Roman"/>
                <a:ea typeface="Times New Roman"/>
              </a:rPr>
              <a:t>Функціонування страхового ринку пов’язане з такими поняттями, як страхове поле і страховий портфель. </a:t>
            </a:r>
            <a:r>
              <a:rPr lang="uk-UA" sz="2400" i="1" dirty="0">
                <a:latin typeface="Times New Roman"/>
                <a:ea typeface="Times New Roman"/>
              </a:rPr>
              <a:t>Страхове поле</a:t>
            </a:r>
            <a:r>
              <a:rPr lang="uk-UA" sz="2400" dirty="0">
                <a:latin typeface="Times New Roman"/>
                <a:ea typeface="Times New Roman"/>
              </a:rPr>
              <a:t> — це наявність потенційних страхувальників з певного виду страхування. Страхове поле визначає потенційні масштаби страхування. </a:t>
            </a:r>
            <a:r>
              <a:rPr lang="uk-UA" sz="2400" i="1" dirty="0">
                <a:latin typeface="Times New Roman"/>
                <a:ea typeface="Times New Roman"/>
              </a:rPr>
              <a:t>Страховий портфель</a:t>
            </a:r>
            <a:r>
              <a:rPr lang="uk-UA" sz="2400" dirty="0">
                <a:latin typeface="Times New Roman"/>
                <a:ea typeface="Times New Roman"/>
              </a:rPr>
              <a:t> являє собою сукупність укладених певною компанією угод як з окремого виду страхування, так і з усіх видів. Страховий портфель характеризує діяльність кожної компанії на ринку. Мета — сформувати якомога більший страховий портфель, адже це збільшує доходи і здешевлює страхування.</a:t>
            </a:r>
            <a:endParaRPr lang="ru-RU" sz="2400" dirty="0">
              <a:effectLst/>
              <a:latin typeface="Times New Roman"/>
              <a:ea typeface="Times New Roman"/>
            </a:endParaRPr>
          </a:p>
        </p:txBody>
      </p:sp>
    </p:spTree>
    <p:extLst>
      <p:ext uri="{BB962C8B-B14F-4D97-AF65-F5344CB8AC3E}">
        <p14:creationId xmlns:p14="http://schemas.microsoft.com/office/powerpoint/2010/main" val="2784085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913" y="332656"/>
            <a:ext cx="8856711" cy="4159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3745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16632"/>
            <a:ext cx="8568952"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7460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785490339"/>
              </p:ext>
            </p:extLst>
          </p:nvPr>
        </p:nvGraphicFramePr>
        <p:xfrm>
          <a:off x="323528" y="2276872"/>
          <a:ext cx="8712968" cy="4466234"/>
        </p:xfrm>
        <a:graphic>
          <a:graphicData uri="http://schemas.openxmlformats.org/drawingml/2006/table">
            <a:tbl>
              <a:tblPr>
                <a:tableStyleId>{5C22544A-7EE6-4342-B048-85BDC9FD1C3A}</a:tableStyleId>
              </a:tblPr>
              <a:tblGrid>
                <a:gridCol w="2221692"/>
                <a:gridCol w="1235932"/>
                <a:gridCol w="1264021"/>
                <a:gridCol w="1464158"/>
                <a:gridCol w="1464158"/>
                <a:gridCol w="1063007"/>
              </a:tblGrid>
              <a:tr h="218114">
                <a:tc rowSpan="2">
                  <a:txBody>
                    <a:bodyPr/>
                    <a:lstStyle/>
                    <a:p>
                      <a:pPr algn="ctr">
                        <a:spcAft>
                          <a:spcPts val="0"/>
                        </a:spcAft>
                      </a:pPr>
                      <a:r>
                        <a:rPr lang="uk-UA" sz="1800" dirty="0">
                          <a:effectLst/>
                          <a:latin typeface="Times New Roman" panose="02020603050405020304" pitchFamily="18" charset="0"/>
                          <a:cs typeface="Times New Roman" panose="02020603050405020304" pitchFamily="18" charset="0"/>
                        </a:rPr>
                        <a:t>Кількість страхових компаній</a:t>
                      </a:r>
                      <a:endParaRPr lang="uk-UA" sz="1800" dirty="0">
                        <a:effectLst/>
                        <a:latin typeface="Times New Roman" panose="02020603050405020304" pitchFamily="18" charset="0"/>
                        <a:ea typeface="Times New Roman"/>
                        <a:cs typeface="Times New Roman" panose="02020603050405020304" pitchFamily="18" charset="0"/>
                      </a:endParaRPr>
                    </a:p>
                  </a:txBody>
                  <a:tcPr marL="68580" marR="68580" marT="0" marB="0" anchor="ctr"/>
                </a:tc>
                <a:tc rowSpan="2">
                  <a:txBody>
                    <a:bodyPr/>
                    <a:lstStyle/>
                    <a:p>
                      <a:pPr algn="ctr">
                        <a:spcAft>
                          <a:spcPts val="0"/>
                        </a:spcAft>
                        <a:tabLst>
                          <a:tab pos="457200" algn="l"/>
                        </a:tabLst>
                      </a:pPr>
                      <a:r>
                        <a:rPr lang="uk-UA" sz="1800">
                          <a:effectLst/>
                          <a:latin typeface="Times New Roman" panose="02020603050405020304" pitchFamily="18" charset="0"/>
                          <a:cs typeface="Times New Roman" panose="02020603050405020304" pitchFamily="18" charset="0"/>
                        </a:rPr>
                        <a:t>Станом на 31.12.201</a:t>
                      </a:r>
                      <a:r>
                        <a:rPr lang="en-US" sz="1800">
                          <a:effectLst/>
                          <a:latin typeface="Times New Roman" panose="02020603050405020304" pitchFamily="18" charset="0"/>
                          <a:cs typeface="Times New Roman" panose="02020603050405020304" pitchFamily="18" charset="0"/>
                        </a:rPr>
                        <a:t>2</a:t>
                      </a:r>
                      <a:r>
                        <a:rPr lang="uk-UA" sz="1800">
                          <a:effectLst/>
                          <a:latin typeface="Times New Roman" panose="02020603050405020304" pitchFamily="18" charset="0"/>
                          <a:cs typeface="Times New Roman" panose="02020603050405020304" pitchFamily="18" charset="0"/>
                        </a:rPr>
                        <a:t> </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rowSpan="2">
                  <a:txBody>
                    <a:bodyPr/>
                    <a:lstStyle/>
                    <a:p>
                      <a:pPr algn="ctr">
                        <a:spcAft>
                          <a:spcPts val="0"/>
                        </a:spcAft>
                        <a:tabLst>
                          <a:tab pos="457200" algn="l"/>
                        </a:tabLst>
                      </a:pPr>
                      <a:r>
                        <a:rPr lang="uk-UA" sz="1800">
                          <a:effectLst/>
                          <a:latin typeface="Times New Roman" panose="02020603050405020304" pitchFamily="18" charset="0"/>
                          <a:cs typeface="Times New Roman" panose="02020603050405020304" pitchFamily="18" charset="0"/>
                        </a:rPr>
                        <a:t>Станом на 31.12.201</a:t>
                      </a:r>
                      <a:r>
                        <a:rPr lang="en-US" sz="1800">
                          <a:effectLst/>
                          <a:latin typeface="Times New Roman" panose="02020603050405020304" pitchFamily="18" charset="0"/>
                          <a:cs typeface="Times New Roman" panose="02020603050405020304" pitchFamily="18" charset="0"/>
                        </a:rPr>
                        <a:t>3</a:t>
                      </a:r>
                      <a:r>
                        <a:rPr lang="uk-UA" sz="1800">
                          <a:effectLst/>
                          <a:latin typeface="Times New Roman" panose="02020603050405020304" pitchFamily="18" charset="0"/>
                          <a:cs typeface="Times New Roman" panose="02020603050405020304" pitchFamily="18" charset="0"/>
                        </a:rPr>
                        <a:t> </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gridSpan="2">
                  <a:txBody>
                    <a:bodyPr/>
                    <a:lstStyle/>
                    <a:p>
                      <a:pPr algn="ctr">
                        <a:spcAft>
                          <a:spcPts val="0"/>
                        </a:spcAft>
                      </a:pPr>
                      <a:r>
                        <a:rPr lang="uk-UA" sz="1000">
                          <a:effectLst/>
                        </a:rPr>
                        <a:t>Зміни у 201</a:t>
                      </a:r>
                      <a:r>
                        <a:rPr lang="en-US" sz="1000">
                          <a:effectLst/>
                        </a:rPr>
                        <a:t>4</a:t>
                      </a:r>
                      <a:r>
                        <a:rPr lang="uk-UA" sz="1000">
                          <a:effectLst/>
                        </a:rPr>
                        <a:t> році</a:t>
                      </a:r>
                      <a:endParaRPr lang="uk-UA" sz="1200">
                        <a:effectLst/>
                        <a:latin typeface="Times New Roman"/>
                        <a:ea typeface="Times New Roman"/>
                      </a:endParaRPr>
                    </a:p>
                  </a:txBody>
                  <a:tcPr marL="68580" marR="68580" marT="0" marB="0"/>
                </a:tc>
                <a:tc hMerge="1">
                  <a:txBody>
                    <a:bodyPr/>
                    <a:lstStyle/>
                    <a:p>
                      <a:endParaRPr lang="uk-UA"/>
                    </a:p>
                  </a:txBody>
                  <a:tcPr/>
                </a:tc>
                <a:tc rowSpan="2">
                  <a:txBody>
                    <a:bodyPr/>
                    <a:lstStyle/>
                    <a:p>
                      <a:pPr algn="ctr">
                        <a:spcAft>
                          <a:spcPts val="0"/>
                        </a:spcAft>
                      </a:pPr>
                      <a:r>
                        <a:rPr lang="uk-UA" sz="1800">
                          <a:effectLst/>
                          <a:latin typeface="Times New Roman" panose="02020603050405020304" pitchFamily="18" charset="0"/>
                          <a:cs typeface="Times New Roman" panose="02020603050405020304" pitchFamily="18" charset="0"/>
                        </a:rPr>
                        <a:t>Станом на 31.12.201</a:t>
                      </a:r>
                      <a:r>
                        <a:rPr lang="en-US" sz="1800">
                          <a:effectLst/>
                          <a:latin typeface="Times New Roman" panose="02020603050405020304" pitchFamily="18" charset="0"/>
                          <a:cs typeface="Times New Roman" panose="02020603050405020304" pitchFamily="18" charset="0"/>
                        </a:rPr>
                        <a:t>4</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r>
              <a:tr h="542557">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indent="19685" algn="ctr">
                        <a:spcAft>
                          <a:spcPts val="0"/>
                        </a:spcAft>
                        <a:tabLst>
                          <a:tab pos="457200" algn="l"/>
                        </a:tabLst>
                      </a:pPr>
                      <a:r>
                        <a:rPr lang="uk-UA" sz="1800">
                          <a:effectLst/>
                          <a:latin typeface="Times New Roman" panose="02020603050405020304" pitchFamily="18" charset="0"/>
                          <a:cs typeface="Times New Roman" panose="02020603050405020304" pitchFamily="18" charset="0"/>
                        </a:rPr>
                        <a:t>внесено інформацію </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uk-UA" sz="1800" dirty="0">
                          <a:effectLst/>
                          <a:latin typeface="Times New Roman" panose="02020603050405020304" pitchFamily="18" charset="0"/>
                          <a:cs typeface="Times New Roman" panose="02020603050405020304" pitchFamily="18" charset="0"/>
                        </a:rPr>
                        <a:t>виключено інформацію</a:t>
                      </a:r>
                      <a:endParaRPr lang="uk-UA" sz="1800" dirty="0">
                        <a:effectLst/>
                        <a:latin typeface="Times New Roman" panose="02020603050405020304" pitchFamily="18" charset="0"/>
                        <a:ea typeface="Times New Roman"/>
                        <a:cs typeface="Times New Roman" panose="02020603050405020304" pitchFamily="18" charset="0"/>
                      </a:endParaRPr>
                    </a:p>
                  </a:txBody>
                  <a:tcPr marL="68580" marR="68580" marT="0" marB="0" anchor="ctr"/>
                </a:tc>
                <a:tc vMerge="1">
                  <a:txBody>
                    <a:bodyPr/>
                    <a:lstStyle/>
                    <a:p>
                      <a:endParaRPr lang="uk-UA"/>
                    </a:p>
                  </a:txBody>
                  <a:tcPr/>
                </a:tc>
              </a:tr>
              <a:tr h="261736">
                <a:tc>
                  <a:txBody>
                    <a:bodyPr/>
                    <a:lstStyle/>
                    <a:p>
                      <a:pPr>
                        <a:spcAft>
                          <a:spcPts val="0"/>
                        </a:spcAft>
                      </a:pPr>
                      <a:r>
                        <a:rPr lang="uk-UA" sz="1800">
                          <a:effectLst/>
                          <a:latin typeface="Times New Roman" panose="02020603050405020304" pitchFamily="18" charset="0"/>
                          <a:cs typeface="Times New Roman" panose="02020603050405020304" pitchFamily="18" charset="0"/>
                        </a:rPr>
                        <a:t>Загальна кількість </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pPr>
                      <a:r>
                        <a:rPr lang="uk-UA" sz="1800">
                          <a:effectLst/>
                          <a:latin typeface="Times New Roman" panose="02020603050405020304" pitchFamily="18" charset="0"/>
                          <a:cs typeface="Times New Roman" panose="02020603050405020304" pitchFamily="18" charset="0"/>
                        </a:rPr>
                        <a:t>414</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pPr>
                      <a:r>
                        <a:rPr lang="uk-UA" sz="1800">
                          <a:effectLst/>
                          <a:latin typeface="Times New Roman" panose="02020603050405020304" pitchFamily="18" charset="0"/>
                          <a:cs typeface="Times New Roman" panose="02020603050405020304" pitchFamily="18" charset="0"/>
                        </a:rPr>
                        <a:t>407</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10</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35</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pPr>
                      <a:r>
                        <a:rPr lang="en-US" sz="1800">
                          <a:effectLst/>
                          <a:latin typeface="Times New Roman" panose="02020603050405020304" pitchFamily="18" charset="0"/>
                          <a:cs typeface="Times New Roman" panose="02020603050405020304" pitchFamily="18" charset="0"/>
                        </a:rPr>
                        <a:t>382</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r>
              <a:tr h="261736">
                <a:tc>
                  <a:txBody>
                    <a:bodyPr/>
                    <a:lstStyle/>
                    <a:p>
                      <a:pPr>
                        <a:spcAft>
                          <a:spcPts val="0"/>
                        </a:spcAft>
                      </a:pPr>
                      <a:r>
                        <a:rPr lang="uk-UA" sz="1800">
                          <a:effectLst/>
                          <a:latin typeface="Times New Roman" panose="02020603050405020304" pitchFamily="18" charset="0"/>
                          <a:cs typeface="Times New Roman" panose="02020603050405020304" pitchFamily="18" charset="0"/>
                        </a:rPr>
                        <a:t>в т.ч. СК "non-Life"</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pPr>
                      <a:r>
                        <a:rPr lang="uk-UA" sz="1800">
                          <a:effectLst/>
                          <a:latin typeface="Times New Roman" panose="02020603050405020304" pitchFamily="18" charset="0"/>
                          <a:cs typeface="Times New Roman" panose="02020603050405020304" pitchFamily="18" charset="0"/>
                        </a:rPr>
                        <a:t>352</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uk-UA" sz="1800">
                          <a:effectLst/>
                          <a:latin typeface="Times New Roman" panose="02020603050405020304" pitchFamily="18" charset="0"/>
                          <a:cs typeface="Times New Roman" panose="02020603050405020304" pitchFamily="18" charset="0"/>
                        </a:rPr>
                        <a:t>345</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9</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29</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325</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r>
              <a:tr h="2820314">
                <a:tc>
                  <a:txBody>
                    <a:bodyPr/>
                    <a:lstStyle/>
                    <a:p>
                      <a:pPr>
                        <a:spcAft>
                          <a:spcPts val="0"/>
                        </a:spcAft>
                      </a:pPr>
                      <a:r>
                        <a:rPr lang="uk-UA" sz="1800">
                          <a:effectLst/>
                          <a:latin typeface="Times New Roman" panose="02020603050405020304" pitchFamily="18" charset="0"/>
                          <a:cs typeface="Times New Roman" panose="02020603050405020304" pitchFamily="18" charset="0"/>
                        </a:rPr>
                        <a:t>в т.ч. CК "Life"</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pPr>
                      <a:r>
                        <a:rPr lang="uk-UA" sz="1800">
                          <a:effectLst/>
                          <a:latin typeface="Times New Roman" panose="02020603050405020304" pitchFamily="18" charset="0"/>
                          <a:cs typeface="Times New Roman" panose="02020603050405020304" pitchFamily="18" charset="0"/>
                        </a:rPr>
                        <a:t>62</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uk-UA" sz="1800">
                          <a:effectLst/>
                          <a:latin typeface="Times New Roman" panose="02020603050405020304" pitchFamily="18" charset="0"/>
                          <a:cs typeface="Times New Roman" panose="02020603050405020304" pitchFamily="18" charset="0"/>
                        </a:rPr>
                        <a:t>62</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a:effectLst/>
                          <a:latin typeface="Times New Roman" panose="02020603050405020304" pitchFamily="18" charset="0"/>
                          <a:cs typeface="Times New Roman" panose="02020603050405020304" pitchFamily="18" charset="0"/>
                        </a:rPr>
                        <a:t>1</a:t>
                      </a:r>
                      <a:endParaRPr lang="uk-UA" sz="18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dirty="0">
                          <a:effectLst/>
                          <a:latin typeface="Times New Roman" panose="02020603050405020304" pitchFamily="18" charset="0"/>
                          <a:cs typeface="Times New Roman" panose="02020603050405020304" pitchFamily="18" charset="0"/>
                        </a:rPr>
                        <a:t>6</a:t>
                      </a:r>
                      <a:endParaRPr lang="uk-UA" sz="1800" dirty="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algn="ctr">
                        <a:spcAft>
                          <a:spcPts val="0"/>
                        </a:spcAft>
                        <a:tabLst>
                          <a:tab pos="457200" algn="l"/>
                        </a:tabLst>
                      </a:pPr>
                      <a:r>
                        <a:rPr lang="en-US" sz="1800" dirty="0">
                          <a:effectLst/>
                          <a:latin typeface="Times New Roman" panose="02020603050405020304" pitchFamily="18" charset="0"/>
                          <a:cs typeface="Times New Roman" panose="02020603050405020304" pitchFamily="18" charset="0"/>
                        </a:rPr>
                        <a:t>57</a:t>
                      </a:r>
                      <a:endParaRPr lang="uk-UA" sz="1800" dirty="0">
                        <a:effectLst/>
                        <a:latin typeface="Times New Roman" panose="02020603050405020304" pitchFamily="18" charset="0"/>
                        <a:ea typeface="Times New Roman"/>
                        <a:cs typeface="Times New Roman" panose="02020603050405020304" pitchFamily="18" charset="0"/>
                      </a:endParaRPr>
                    </a:p>
                  </a:txBody>
                  <a:tcPr marL="68580" marR="68580" marT="0" marB="0" anchor="ctr"/>
                </a:tc>
              </a:tr>
            </a:tbl>
          </a:graphicData>
        </a:graphic>
      </p:graphicFrame>
      <p:sp>
        <p:nvSpPr>
          <p:cNvPr id="5" name="Rectangle 1"/>
          <p:cNvSpPr>
            <a:spLocks noChangeArrowheads="1"/>
          </p:cNvSpPr>
          <p:nvPr/>
        </p:nvSpPr>
        <p:spPr bwMode="auto">
          <a:xfrm>
            <a:off x="467545" y="323346"/>
            <a:ext cx="8424936"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9050"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uk-UA"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Кількість страхових компаній</a:t>
            </a:r>
            <a:endParaRPr kumimoji="0" lang="uk-UA" altLang="uk-UA"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19050" algn="l" defTabSz="914400" rtl="0" eaLnBrk="0" fontAlgn="base" latinLnBrk="0" hangingPunct="0">
              <a:lnSpc>
                <a:spcPct val="100000"/>
              </a:lnSpc>
              <a:spcBef>
                <a:spcPct val="0"/>
              </a:spcBef>
              <a:spcAft>
                <a:spcPct val="0"/>
              </a:spcAft>
              <a:buClrTx/>
              <a:buSzTx/>
              <a:buFontTx/>
              <a:buNone/>
              <a:tabLst>
                <a:tab pos="457200" algn="l"/>
              </a:tabLst>
            </a:pPr>
            <a:r>
              <a:rPr kumimoji="0" lang="uk-UA" altLang="uk-UA" sz="20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Кількість страхових компаній (СК) станом на 31.12.2014 становила 382, з яких 57 СК зі страхування життя (СК "</a:t>
            </a:r>
            <a:r>
              <a:rPr kumimoji="0" lang="uk-UA" altLang="uk-UA" sz="2000" b="0" i="0" u="none" strike="noStrike" cap="none" normalizeH="0" baseline="0" dirty="0" err="1"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Life</a:t>
            </a:r>
            <a:r>
              <a:rPr kumimoji="0" lang="uk-UA" altLang="uk-UA" sz="20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та 325 СК, що здійснювали види страхування, інші, ніж страхування життя (СК "</a:t>
            </a:r>
            <a:r>
              <a:rPr kumimoji="0" lang="uk-UA" altLang="uk-UA" sz="2000" b="0" i="0" u="none" strike="noStrike" cap="none" normalizeH="0" baseline="0" dirty="0" err="1"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non-Life</a:t>
            </a:r>
            <a:r>
              <a:rPr kumimoji="0" lang="uk-UA" altLang="uk-UA" sz="20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За 2014 рік кількість страхових компаній зменшилася на </a:t>
            </a:r>
            <a:r>
              <a:rPr kumimoji="0" lang="en-US" altLang="uk-UA" sz="20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25</a:t>
            </a:r>
            <a:r>
              <a:rPr kumimoji="0" lang="uk-UA" altLang="uk-UA" sz="20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СК.</a:t>
            </a:r>
            <a:endParaRPr kumimoji="0" lang="uk-UA" altLang="uk-UA"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19050" algn="ctr" defTabSz="914400" rtl="0" eaLnBrk="0" fontAlgn="base" latinLnBrk="0" hangingPunct="0">
              <a:lnSpc>
                <a:spcPct val="100000"/>
              </a:lnSpc>
              <a:spcBef>
                <a:spcPct val="0"/>
              </a:spcBef>
              <a:spcAft>
                <a:spcPct val="0"/>
              </a:spcAft>
              <a:buClrTx/>
              <a:buSzTx/>
              <a:buFontTx/>
              <a:buNone/>
              <a:tabLst>
                <a:tab pos="457200" algn="l"/>
              </a:tabLst>
            </a:pPr>
            <a:r>
              <a:rPr kumimoji="0" lang="uk-UA"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Кількість страхових компаній у 201</a:t>
            </a:r>
            <a:r>
              <a:rPr kumimoji="0" lang="ru-RU"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2</a:t>
            </a:r>
            <a:r>
              <a:rPr kumimoji="0" lang="uk-UA"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 201</a:t>
            </a:r>
            <a:r>
              <a:rPr kumimoji="0" lang="ru-RU"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4</a:t>
            </a:r>
            <a:r>
              <a:rPr kumimoji="0" lang="uk-UA" altLang="uk-UA" sz="2000" b="1"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рр.</a:t>
            </a:r>
            <a:endParaRPr kumimoji="0" lang="uk-UA" altLang="uk-UA"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19050" algn="l" defTabSz="914400" rtl="0" eaLnBrk="0" fontAlgn="base" latinLnBrk="0" hangingPunct="0">
              <a:lnSpc>
                <a:spcPct val="100000"/>
              </a:lnSpc>
              <a:spcBef>
                <a:spcPct val="0"/>
              </a:spcBef>
              <a:spcAft>
                <a:spcPct val="0"/>
              </a:spcAft>
              <a:buClrTx/>
              <a:buSzTx/>
              <a:buFontTx/>
              <a:buNone/>
              <a:tabLst>
                <a:tab pos="457200" algn="l"/>
              </a:tabLst>
            </a:pPr>
            <a:endParaRPr kumimoji="0" lang="uk-UA" alt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76381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71400"/>
            <a:ext cx="8640960" cy="669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5490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110452221"/>
              </p:ext>
            </p:extLst>
          </p:nvPr>
        </p:nvGraphicFramePr>
        <p:xfrm>
          <a:off x="323530" y="980728"/>
          <a:ext cx="8568950" cy="5519509"/>
        </p:xfrm>
        <a:graphic>
          <a:graphicData uri="http://schemas.openxmlformats.org/drawingml/2006/table">
            <a:tbl>
              <a:tblPr/>
              <a:tblGrid>
                <a:gridCol w="1220338"/>
                <a:gridCol w="1220338"/>
                <a:gridCol w="1285475"/>
                <a:gridCol w="1285475"/>
                <a:gridCol w="1778662"/>
                <a:gridCol w="1778662"/>
              </a:tblGrid>
              <a:tr h="374012">
                <a:tc rowSpan="2">
                  <a:txBody>
                    <a:bodyPr/>
                    <a:lstStyle/>
                    <a:p>
                      <a:pPr algn="ctr">
                        <a:spcAft>
                          <a:spcPts val="0"/>
                        </a:spcAft>
                      </a:pPr>
                      <a:r>
                        <a:rPr lang="uk-UA" sz="1800" dirty="0">
                          <a:effectLst/>
                          <a:latin typeface="Times New Roman"/>
                          <a:ea typeface="Times New Roman"/>
                        </a:rPr>
                        <a:t>Перші (Тор)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uk-UA" sz="1800" b="1">
                          <a:effectLst/>
                          <a:latin typeface="Times New Roman"/>
                          <a:ea typeface="Times New Roman"/>
                        </a:rPr>
                        <a:t>страхування “Life”</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gridSpan="3">
                  <a:txBody>
                    <a:bodyPr/>
                    <a:lstStyle/>
                    <a:p>
                      <a:pPr algn="ctr">
                        <a:spcAft>
                          <a:spcPts val="0"/>
                        </a:spcAft>
                      </a:pPr>
                      <a:r>
                        <a:rPr lang="uk-UA" sz="1800" b="1">
                          <a:effectLst/>
                          <a:latin typeface="Times New Roman"/>
                          <a:ea typeface="Times New Roman"/>
                        </a:rPr>
                        <a:t>страхування "non-Life"</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r>
              <a:tr h="2176069">
                <a:tc vMerge="1">
                  <a:txBody>
                    <a:bodyPr/>
                    <a:lstStyle/>
                    <a:p>
                      <a:endParaRPr lang="uk-UA"/>
                    </a:p>
                  </a:txBody>
                  <a:tcPr/>
                </a:tc>
                <a:tc>
                  <a:txBody>
                    <a:bodyPr/>
                    <a:lstStyle/>
                    <a:p>
                      <a:pPr algn="ctr">
                        <a:spcAft>
                          <a:spcPts val="0"/>
                        </a:spcAft>
                      </a:pPr>
                      <a:r>
                        <a:rPr lang="uk-UA" sz="1800">
                          <a:effectLst/>
                          <a:latin typeface="Times New Roman"/>
                          <a:ea typeface="Times New Roman"/>
                        </a:rPr>
                        <a:t>Надходження премій (млн. грн.)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a:effectLst/>
                          <a:latin typeface="Times New Roman"/>
                          <a:ea typeface="Times New Roman"/>
                        </a:rPr>
                        <a:t>Частка на ринку,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a:effectLst/>
                          <a:latin typeface="Times New Roman"/>
                          <a:ea typeface="Times New Roman"/>
                        </a:rPr>
                        <a:t>Надходження премій (млн. грн.)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a:effectLst/>
                          <a:latin typeface="Times New Roman"/>
                          <a:ea typeface="Times New Roman"/>
                        </a:rPr>
                        <a:t>Частка на ринку,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a:effectLst/>
                          <a:latin typeface="Times New Roman"/>
                          <a:ea typeface="Times New Roman"/>
                        </a:rPr>
                        <a:t>Кількість СК, які більше 50% страхових премій отримали від перестрахувальників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967,2</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44,8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3 841,9</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15,6</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2</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1 970,8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91,2</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8 607,3</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35,0</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3</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2 132,4</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98,7</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13 243,5</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53,8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4</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2 159,8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100,0</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19 401,6</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78,8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7</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Х</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x</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22 981,1</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93,4</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11</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12">
                <a:tc>
                  <a:txBody>
                    <a:bodyPr/>
                    <a:lstStyle/>
                    <a:p>
                      <a:pPr algn="ctr">
                        <a:spcAft>
                          <a:spcPts val="0"/>
                        </a:spcAft>
                      </a:pPr>
                      <a:r>
                        <a:rPr lang="uk-UA" sz="1800">
                          <a:effectLst/>
                          <a:latin typeface="Times New Roman"/>
                          <a:ea typeface="Times New Roman"/>
                        </a:rPr>
                        <a:t>Тор 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Х</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x</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24 482,1</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99,5</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14</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5356">
                <a:tc>
                  <a:txBody>
                    <a:bodyPr/>
                    <a:lstStyle/>
                    <a:p>
                      <a:pPr>
                        <a:spcAft>
                          <a:spcPts val="0"/>
                        </a:spcAft>
                      </a:pPr>
                      <a:r>
                        <a:rPr lang="uk-UA" sz="1800" b="1">
                          <a:effectLst/>
                          <a:latin typeface="Times New Roman"/>
                          <a:ea typeface="Times New Roman"/>
                        </a:rPr>
                        <a:t>Всього по ринку</a:t>
                      </a:r>
                      <a:endParaRPr lang="uk-UA"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a:effectLst/>
                          <a:latin typeface="Times New Roman"/>
                          <a:ea typeface="Times New Roman"/>
                        </a:rPr>
                        <a:t>2 159,8</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a:effectLst/>
                          <a:latin typeface="Times New Roman"/>
                          <a:ea typeface="Times New Roman"/>
                        </a:rPr>
                        <a:t>100,0</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a:effectLst/>
                          <a:latin typeface="Times New Roman"/>
                          <a:ea typeface="Times New Roman"/>
                        </a:rPr>
                        <a:t>24 607,5</a:t>
                      </a: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a:effectLst/>
                          <a:latin typeface="Times New Roman"/>
                          <a:ea typeface="Times New Roman"/>
                        </a:rPr>
                        <a:t>100,0</a:t>
                      </a: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a:effectLst/>
                          <a:latin typeface="Times New Roman"/>
                          <a:ea typeface="Times New Roman"/>
                        </a:rPr>
                        <a:t>25</a:t>
                      </a: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67545" y="538711"/>
            <a:ext cx="84969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altLang="uk-UA"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Концентрація страхового ринку за 2014 рік</a:t>
            </a:r>
            <a:endParaRPr kumimoji="0" lang="uk-UA" altLang="uk-UA"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88581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948" y="259638"/>
            <a:ext cx="8568951" cy="54006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51520" y="5829655"/>
            <a:ext cx="8064896" cy="646331"/>
          </a:xfrm>
          <a:prstGeom prst="rect">
            <a:avLst/>
          </a:prstGeom>
        </p:spPr>
        <p:txBody>
          <a:bodyPr wrap="square">
            <a:spAutoFit/>
          </a:bodyPr>
          <a:lstStyle/>
          <a:p>
            <a:r>
              <a:rPr lang="uk-UA" i="1" dirty="0"/>
              <a:t>Рис. 2. Структура валових страхових премій </a:t>
            </a:r>
            <a:endParaRPr lang="uk-UA" dirty="0"/>
          </a:p>
          <a:p>
            <a:pPr algn="ctr"/>
            <a:r>
              <a:rPr lang="uk-UA" i="1" dirty="0"/>
              <a:t>станом на 31.12.201</a:t>
            </a:r>
            <a:r>
              <a:rPr lang="en-US" i="1" dirty="0"/>
              <a:t>3</a:t>
            </a:r>
            <a:r>
              <a:rPr lang="uk-UA" i="1" dirty="0"/>
              <a:t> та 31.12.201</a:t>
            </a:r>
            <a:r>
              <a:rPr lang="en-US" i="1" dirty="0"/>
              <a:t>4 </a:t>
            </a:r>
            <a:endParaRPr lang="uk-UA" dirty="0"/>
          </a:p>
        </p:txBody>
      </p:sp>
    </p:spTree>
    <p:extLst>
      <p:ext uri="{BB962C8B-B14F-4D97-AF65-F5344CB8AC3E}">
        <p14:creationId xmlns:p14="http://schemas.microsoft.com/office/powerpoint/2010/main" val="1854095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pic>
        <p:nvPicPr>
          <p:cNvPr id="5121" name="Диаграмма 12"/>
          <p:cNvPicPr>
            <a:picLocks noChangeArrowheads="1"/>
          </p:cNvPicPr>
          <p:nvPr/>
        </p:nvPicPr>
        <p:blipFill>
          <a:blip r:embed="rId2">
            <a:extLst>
              <a:ext uri="{28A0092B-C50C-407E-A947-70E740481C1C}">
                <a14:useLocalDpi xmlns:a14="http://schemas.microsoft.com/office/drawing/2010/main" val="0"/>
              </a:ext>
            </a:extLst>
          </a:blip>
          <a:srcRect b="-50"/>
          <a:stretch>
            <a:fillRect/>
          </a:stretch>
        </p:blipFill>
        <p:spPr bwMode="auto">
          <a:xfrm>
            <a:off x="0" y="457200"/>
            <a:ext cx="8964488" cy="554260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79512" y="5938249"/>
            <a:ext cx="864096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Рис. 4. Структура чистих страхових премій за видами страхування </a:t>
            </a:r>
            <a:endParaRPr kumimoji="0" lang="uk-UA" altLang="uk-UA"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b="0" i="1"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станом на 31.12.2014 (млн. грн.)</a:t>
            </a:r>
            <a:endParaRPr kumimoji="0" lang="uk-UA" altLang="uk-UA"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497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Диаграмма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60" y="563852"/>
            <a:ext cx="8892480" cy="5304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9"/>
          <p:cNvSpPr txBox="1">
            <a:spLocks noChangeArrowheads="1"/>
          </p:cNvSpPr>
          <p:nvPr/>
        </p:nvSpPr>
        <p:spPr bwMode="auto">
          <a:xfrm>
            <a:off x="1371600" y="1304925"/>
            <a:ext cx="5365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-8,1</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AutoShape 11"/>
          <p:cNvSpPr>
            <a:spLocks noChangeArrowheads="1"/>
          </p:cNvSpPr>
          <p:nvPr/>
        </p:nvSpPr>
        <p:spPr bwMode="auto">
          <a:xfrm rot="-1333674">
            <a:off x="2052638" y="141288"/>
            <a:ext cx="682625" cy="133350"/>
          </a:xfrm>
          <a:prstGeom prst="curvedDownArrow">
            <a:avLst>
              <a:gd name="adj1" fmla="val 76217"/>
              <a:gd name="adj2" fmla="val 204762"/>
              <a:gd name="adj3" fmla="val 38097"/>
            </a:avLst>
          </a:prstGeom>
          <a:solidFill>
            <a:srgbClr val="95B3D7"/>
          </a:solidFill>
          <a:ln w="9525">
            <a:solidFill>
              <a:srgbClr val="365F91"/>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6" name="AutoShape 9"/>
          <p:cNvSpPr>
            <a:spLocks noChangeArrowheads="1"/>
          </p:cNvSpPr>
          <p:nvPr/>
        </p:nvSpPr>
        <p:spPr bwMode="auto">
          <a:xfrm rot="1730942">
            <a:off x="3570288" y="1543050"/>
            <a:ext cx="457200" cy="228600"/>
          </a:xfrm>
          <a:prstGeom prst="curvedDownArrow">
            <a:avLst>
              <a:gd name="adj1" fmla="val 29778"/>
              <a:gd name="adj2" fmla="val 80000"/>
              <a:gd name="adj3" fmla="val 38097"/>
            </a:avLst>
          </a:prstGeom>
          <a:solidFill>
            <a:srgbClr val="95B3D7"/>
          </a:solidFill>
          <a:ln w="9525">
            <a:solidFill>
              <a:srgbClr val="365F91"/>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7" name="Text Box 19"/>
          <p:cNvSpPr txBox="1">
            <a:spLocks noChangeArrowheads="1"/>
          </p:cNvSpPr>
          <p:nvPr/>
        </p:nvSpPr>
        <p:spPr bwMode="auto">
          <a:xfrm>
            <a:off x="2057400" y="1304925"/>
            <a:ext cx="5365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+7,1</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AutoShape 10"/>
          <p:cNvSpPr>
            <a:spLocks noChangeArrowheads="1"/>
          </p:cNvSpPr>
          <p:nvPr/>
        </p:nvSpPr>
        <p:spPr bwMode="auto">
          <a:xfrm rot="1730942">
            <a:off x="1398588" y="55563"/>
            <a:ext cx="447675" cy="228600"/>
          </a:xfrm>
          <a:prstGeom prst="curvedDownArrow">
            <a:avLst>
              <a:gd name="adj1" fmla="val 29157"/>
              <a:gd name="adj2" fmla="val 78333"/>
              <a:gd name="adj3" fmla="val 38097"/>
            </a:avLst>
          </a:prstGeom>
          <a:solidFill>
            <a:srgbClr val="95B3D7"/>
          </a:solidFill>
          <a:ln w="9525">
            <a:solidFill>
              <a:srgbClr val="365F91"/>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9" name="Text Box 6"/>
          <p:cNvSpPr txBox="1">
            <a:spLocks noChangeArrowheads="1"/>
          </p:cNvSpPr>
          <p:nvPr/>
        </p:nvSpPr>
        <p:spPr bwMode="auto">
          <a:xfrm>
            <a:off x="2171700" y="276225"/>
            <a:ext cx="5365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+8,9</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12"/>
          <p:cNvSpPr txBox="1">
            <a:spLocks noChangeArrowheads="1"/>
          </p:cNvSpPr>
          <p:nvPr/>
        </p:nvSpPr>
        <p:spPr bwMode="auto">
          <a:xfrm>
            <a:off x="1143000" y="161925"/>
            <a:ext cx="53657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-9,7</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AutoShape 5"/>
          <p:cNvSpPr>
            <a:spLocks noChangeShapeType="1"/>
          </p:cNvSpPr>
          <p:nvPr/>
        </p:nvSpPr>
        <p:spPr bwMode="auto">
          <a:xfrm flipV="1">
            <a:off x="2057400" y="1533525"/>
            <a:ext cx="395288" cy="857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2" name="AutoShape 16"/>
          <p:cNvSpPr>
            <a:spLocks noChangeShapeType="1"/>
          </p:cNvSpPr>
          <p:nvPr/>
        </p:nvSpPr>
        <p:spPr bwMode="auto">
          <a:xfrm flipV="1">
            <a:off x="4914900" y="2333625"/>
            <a:ext cx="457200" cy="1143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3" name="AutoShape 2"/>
          <p:cNvSpPr>
            <a:spLocks noChangeShapeType="1"/>
          </p:cNvSpPr>
          <p:nvPr/>
        </p:nvSpPr>
        <p:spPr bwMode="auto">
          <a:xfrm>
            <a:off x="1371600" y="1533525"/>
            <a:ext cx="392113" cy="1714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4" name="AutoShape 17"/>
          <p:cNvSpPr>
            <a:spLocks noChangeShapeType="1"/>
          </p:cNvSpPr>
          <p:nvPr/>
        </p:nvSpPr>
        <p:spPr bwMode="auto">
          <a:xfrm flipV="1">
            <a:off x="4229100" y="2333625"/>
            <a:ext cx="457200" cy="1143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5" name="AutoShape 15"/>
          <p:cNvSpPr>
            <a:spLocks noChangeShapeType="1"/>
          </p:cNvSpPr>
          <p:nvPr/>
        </p:nvSpPr>
        <p:spPr bwMode="auto">
          <a:xfrm>
            <a:off x="3429000" y="2447925"/>
            <a:ext cx="466725" cy="1714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6" name="Text Box 21"/>
          <p:cNvSpPr txBox="1">
            <a:spLocks noChangeArrowheads="1"/>
          </p:cNvSpPr>
          <p:nvPr/>
        </p:nvSpPr>
        <p:spPr bwMode="auto">
          <a:xfrm>
            <a:off x="4914900" y="2219325"/>
            <a:ext cx="5365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+6,0</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8"/>
          <p:cNvSpPr txBox="1">
            <a:spLocks noChangeArrowheads="1"/>
          </p:cNvSpPr>
          <p:nvPr/>
        </p:nvSpPr>
        <p:spPr bwMode="auto">
          <a:xfrm>
            <a:off x="4114800" y="2219325"/>
            <a:ext cx="536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+7,1</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Text Box 14"/>
          <p:cNvSpPr txBox="1">
            <a:spLocks noChangeArrowheads="1"/>
          </p:cNvSpPr>
          <p:nvPr/>
        </p:nvSpPr>
        <p:spPr bwMode="auto">
          <a:xfrm>
            <a:off x="4229100" y="1647825"/>
            <a:ext cx="536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+7,9</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Text Box 7"/>
          <p:cNvSpPr txBox="1">
            <a:spLocks noChangeArrowheads="1"/>
          </p:cNvSpPr>
          <p:nvPr/>
        </p:nvSpPr>
        <p:spPr bwMode="auto">
          <a:xfrm>
            <a:off x="3314700" y="1647825"/>
            <a:ext cx="5365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-4,0</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Text Box 22"/>
          <p:cNvSpPr txBox="1">
            <a:spLocks noChangeArrowheads="1"/>
          </p:cNvSpPr>
          <p:nvPr/>
        </p:nvSpPr>
        <p:spPr bwMode="auto">
          <a:xfrm>
            <a:off x="3429000" y="2790825"/>
            <a:ext cx="5365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-4,9</a:t>
            </a:r>
            <a:r>
              <a:rPr kumimoji="0" lang="en-US"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8"/>
          <p:cNvSpPr txBox="1">
            <a:spLocks noChangeArrowheads="1"/>
          </p:cNvSpPr>
          <p:nvPr/>
        </p:nvSpPr>
        <p:spPr bwMode="auto">
          <a:xfrm>
            <a:off x="5029200" y="1647825"/>
            <a:ext cx="6413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+10,5%</a:t>
            </a:r>
            <a:endParaRPr kumimoji="0" lang="uk-UA"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AutoShape 3"/>
          <p:cNvSpPr>
            <a:spLocks noChangeShapeType="1"/>
          </p:cNvSpPr>
          <p:nvPr/>
        </p:nvSpPr>
        <p:spPr bwMode="auto">
          <a:xfrm>
            <a:off x="3019425" y="571500"/>
            <a:ext cx="0" cy="2000250"/>
          </a:xfrm>
          <a:prstGeom prst="straightConnector1">
            <a:avLst/>
          </a:prstGeom>
          <a:noFill/>
          <a:ln w="50800" cap="rnd">
            <a:solidFill>
              <a:srgbClr val="A5A5A5"/>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3" name="AutoShape 13"/>
          <p:cNvSpPr>
            <a:spLocks noChangeArrowheads="1"/>
          </p:cNvSpPr>
          <p:nvPr/>
        </p:nvSpPr>
        <p:spPr bwMode="auto">
          <a:xfrm rot="-1333674">
            <a:off x="4229100" y="1533525"/>
            <a:ext cx="571500" cy="114300"/>
          </a:xfrm>
          <a:prstGeom prst="curvedDownArrow">
            <a:avLst>
              <a:gd name="adj1" fmla="val 74444"/>
              <a:gd name="adj2" fmla="val 200000"/>
              <a:gd name="adj3" fmla="val 38097"/>
            </a:avLst>
          </a:prstGeom>
          <a:solidFill>
            <a:srgbClr val="95B3D7"/>
          </a:solidFill>
          <a:ln w="9525">
            <a:solidFill>
              <a:srgbClr val="365F91"/>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24" name="AutoShape 20"/>
          <p:cNvSpPr>
            <a:spLocks noChangeArrowheads="1"/>
          </p:cNvSpPr>
          <p:nvPr/>
        </p:nvSpPr>
        <p:spPr bwMode="auto">
          <a:xfrm rot="-1333674">
            <a:off x="5029200" y="1533525"/>
            <a:ext cx="571500" cy="114300"/>
          </a:xfrm>
          <a:prstGeom prst="curvedDownArrow">
            <a:avLst>
              <a:gd name="adj1" fmla="val 74444"/>
              <a:gd name="adj2" fmla="val 200000"/>
              <a:gd name="adj3" fmla="val 38097"/>
            </a:avLst>
          </a:prstGeom>
          <a:solidFill>
            <a:srgbClr val="95B3D7"/>
          </a:solidFill>
          <a:ln w="9525">
            <a:solidFill>
              <a:srgbClr val="365F91"/>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25" name="Rectangle 2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6" name="Rectangle 2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Прямоугольник 27"/>
          <p:cNvSpPr/>
          <p:nvPr/>
        </p:nvSpPr>
        <p:spPr>
          <a:xfrm>
            <a:off x="395536" y="6085215"/>
            <a:ext cx="8640960" cy="646331"/>
          </a:xfrm>
          <a:prstGeom prst="rect">
            <a:avLst/>
          </a:prstGeom>
        </p:spPr>
        <p:txBody>
          <a:bodyPr wrap="square">
            <a:spAutoFit/>
          </a:bodyPr>
          <a:lstStyle/>
          <a:p>
            <a:pPr lvl="0" indent="449263" algn="just" fontAlgn="base">
              <a:spcBef>
                <a:spcPct val="0"/>
              </a:spcBef>
              <a:spcAft>
                <a:spcPct val="0"/>
              </a:spcAft>
            </a:pPr>
            <a:r>
              <a:rPr lang="uk-UA" altLang="uk-UA" i="1" dirty="0">
                <a:solidFill>
                  <a:srgbClr val="000000"/>
                </a:solidFill>
                <a:latin typeface="Times New Roman" panose="02020603050405020304" pitchFamily="18" charset="0"/>
                <a:ea typeface="Times New Roman" pitchFamily="18" charset="0"/>
                <a:cs typeface="Times New Roman" panose="02020603050405020304" pitchFamily="18" charset="0"/>
              </a:rPr>
              <a:t>Рис. 5. Динаміка страхових виплат за 2012 – 2014 рр. (млн. грн.)</a:t>
            </a:r>
            <a:endParaRPr lang="ru-RU" altLang="uk-UA" dirty="0">
              <a:solidFill>
                <a:prstClr val="black"/>
              </a:solidFill>
              <a:latin typeface="Times New Roman" panose="02020603050405020304" pitchFamily="18" charset="0"/>
              <a:ea typeface="Times New Roman" pitchFamily="18" charset="0"/>
              <a:cs typeface="Times New Roman" panose="02020603050405020304" pitchFamily="18" charset="0"/>
            </a:endParaRPr>
          </a:p>
          <a:p>
            <a:pPr lvl="0" indent="449263" algn="just" eaLnBrk="0" fontAlgn="base" hangingPunct="0">
              <a:spcBef>
                <a:spcPct val="0"/>
              </a:spcBef>
              <a:spcAft>
                <a:spcPct val="0"/>
              </a:spcAft>
            </a:pPr>
            <a:r>
              <a:rPr lang="uk-UA" altLang="uk-UA" dirty="0">
                <a:solidFill>
                  <a:srgbClr val="000000"/>
                </a:solidFill>
                <a:latin typeface="Times New Roman" panose="02020603050405020304" pitchFamily="18" charset="0"/>
                <a:ea typeface="Times New Roman" pitchFamily="18" charset="0"/>
                <a:cs typeface="Times New Roman" panose="02020603050405020304" pitchFamily="18" charset="0"/>
              </a:rPr>
              <a:t> </a:t>
            </a:r>
            <a:endParaRPr lang="uk-UA" altLang="uk-UA"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736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772816"/>
            <a:ext cx="6686128" cy="3670344"/>
          </a:xfrm>
        </p:spPr>
        <p:txBody>
          <a:bodyPr/>
          <a:lstStyle/>
          <a:p>
            <a:pPr marL="0" indent="0">
              <a:buNone/>
            </a:pPr>
            <a:r>
              <a:rPr lang="uk-UA" sz="6000" dirty="0" smtClean="0">
                <a:latin typeface="Times New Roman" panose="02020603050405020304" pitchFamily="18" charset="0"/>
                <a:cs typeface="Times New Roman" panose="02020603050405020304" pitchFamily="18" charset="0"/>
              </a:rPr>
              <a:t>Дякую за увагу !</a:t>
            </a:r>
            <a:endParaRPr lang="uk-UA"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87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97346"/>
            <a:ext cx="8496944" cy="6001643"/>
          </a:xfrm>
          <a:prstGeom prst="rect">
            <a:avLst/>
          </a:prstGeom>
        </p:spPr>
        <p:txBody>
          <a:bodyPr wrap="square">
            <a:spAutoFit/>
          </a:bodyPr>
          <a:lstStyle/>
          <a:p>
            <a:pPr algn="just"/>
            <a:r>
              <a:rPr lang="en-US" sz="2400" b="1" i="1"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Самострахування</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ґрунтується на </a:t>
            </a:r>
            <a:r>
              <a:rPr lang="uk-UA" sz="2400" i="1" dirty="0">
                <a:latin typeface="Times New Roman" pitchFamily="18" charset="0"/>
                <a:cs typeface="Times New Roman" pitchFamily="18" charset="0"/>
              </a:rPr>
              <a:t>індивідуальній</a:t>
            </a:r>
            <a:r>
              <a:rPr lang="uk-UA" sz="2400" dirty="0">
                <a:latin typeface="Times New Roman" pitchFamily="18" charset="0"/>
                <a:cs typeface="Times New Roman" pitchFamily="18" charset="0"/>
              </a:rPr>
              <a:t> відповідальності й полягає в тому, що кожна юридична і фізична особа формує власні страхові (резервні) фонди за рахунок власних ресурсів і доходів. </a:t>
            </a:r>
            <a:endParaRPr lang="en-US" sz="2400"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Це </a:t>
            </a:r>
            <a:r>
              <a:rPr lang="uk-UA" sz="2400" i="1" dirty="0">
                <a:latin typeface="Times New Roman" pitchFamily="18" charset="0"/>
                <a:cs typeface="Times New Roman" pitchFamily="18" charset="0"/>
              </a:rPr>
              <a:t>дорога і нераціональна форма. </a:t>
            </a:r>
            <a:endParaRPr lang="en-US" sz="2400" i="1"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Дорога </a:t>
            </a:r>
            <a:r>
              <a:rPr lang="uk-UA" sz="2400" dirty="0">
                <a:latin typeface="Times New Roman" pitchFamily="18" charset="0"/>
                <a:cs typeface="Times New Roman" pitchFamily="18" charset="0"/>
              </a:rPr>
              <a:t>тому, що кожний суб’єкт повинен витрачати кошти на їх створення в повному обсязі можливих збитків, що зменшує його фінансові можливості. </a:t>
            </a:r>
            <a:endParaRPr lang="en-US" sz="2400"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Нераціональна</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тому, що вона передбачає в масштабах суспільства вилучення з обігу значних фінансових ресурсів. Відтак сфера самострахування обмежена мінімальними потребами і виражається насамперед у створенні фінансових резервів суб’єк­тами господарювання та певному резервуванні коштів фізичними особами. Більш поширена ця форма в банківській сфері, де вищий ступінь ризику і встановлено досить високий рівень відповідальності.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60965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97346"/>
            <a:ext cx="8496944" cy="5632311"/>
          </a:xfrm>
          <a:prstGeom prst="rect">
            <a:avLst/>
          </a:prstGeom>
        </p:spPr>
        <p:txBody>
          <a:bodyPr wrap="square">
            <a:spAutoFit/>
          </a:bodyPr>
          <a:lstStyle/>
          <a:p>
            <a:pPr algn="just"/>
            <a:r>
              <a:rPr lang="uk-UA" sz="2400" b="1" i="1" dirty="0">
                <a:latin typeface="Times New Roman" pitchFamily="18" charset="0"/>
                <a:cs typeface="Times New Roman" pitchFamily="18" charset="0"/>
              </a:rPr>
              <a:t>Централізоване страхове забезпечення</a:t>
            </a:r>
            <a:r>
              <a:rPr lang="uk-UA" sz="2400" dirty="0">
                <a:latin typeface="Times New Roman" pitchFamily="18" charset="0"/>
                <a:cs typeface="Times New Roman" pitchFamily="18" charset="0"/>
              </a:rPr>
              <a:t> ґрунтується на </a:t>
            </a:r>
            <a:r>
              <a:rPr lang="uk-UA" sz="2400" i="1" dirty="0">
                <a:latin typeface="Times New Roman" pitchFamily="18" charset="0"/>
                <a:cs typeface="Times New Roman" pitchFamily="18" charset="0"/>
              </a:rPr>
              <a:t>державній </a:t>
            </a:r>
            <a:r>
              <a:rPr lang="uk-UA" sz="2400" dirty="0">
                <a:latin typeface="Times New Roman" pitchFamily="18" charset="0"/>
                <a:cs typeface="Times New Roman" pitchFamily="18" charset="0"/>
              </a:rPr>
              <a:t>відповідальності й передбачає відшкодування втрат за рахунок загальнодержавних коштів. При цьому частина цих коштів виділяється в окремі фонди, наприклад резервний фонд Кабінету Міністрів. Водночас страхова відповідальність держави обмежена надзвичайними подіями, адже державні фінанси призна­чені для забезпечення функцій держави, до яких страхування не належить. Страхова забезпеченість поточної діяльності юридичних і фізичних осіб є їх прерогативою і не може бути повністю перекладена на державу.</a:t>
            </a:r>
            <a:endParaRPr lang="ru-RU"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Самострахування </a:t>
            </a:r>
            <a:r>
              <a:rPr lang="uk-UA" sz="2400" dirty="0">
                <a:latin typeface="Times New Roman" pitchFamily="18" charset="0"/>
                <a:cs typeface="Times New Roman" pitchFamily="18" charset="0"/>
              </a:rPr>
              <a:t>і централізоване страхове забезпечення можуть здійснюватися в натуральній і грошовій формах. До фінансової системи належать страхові відносини в грошовій формі.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8310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88639"/>
            <a:ext cx="8424936" cy="6740307"/>
          </a:xfrm>
          <a:prstGeom prst="rect">
            <a:avLst/>
          </a:prstGeom>
        </p:spPr>
        <p:txBody>
          <a:bodyPr wrap="square">
            <a:spAutoFit/>
          </a:bodyPr>
          <a:lstStyle/>
          <a:p>
            <a:pPr algn="just"/>
            <a:r>
              <a:rPr lang="uk-UA" sz="2400" dirty="0">
                <a:latin typeface="Times New Roman" pitchFamily="18" charset="0"/>
                <a:cs typeface="Times New Roman" pitchFamily="18" charset="0"/>
              </a:rPr>
              <a:t>Створення </a:t>
            </a:r>
            <a:r>
              <a:rPr lang="uk-UA" sz="2400" b="1" i="1" dirty="0">
                <a:latin typeface="Times New Roman" pitchFamily="18" charset="0"/>
                <a:cs typeface="Times New Roman" pitchFamily="18" charset="0"/>
              </a:rPr>
              <a:t>колективних страхових фондів</a:t>
            </a:r>
            <a:r>
              <a:rPr lang="uk-UA" sz="2400" dirty="0">
                <a:latin typeface="Times New Roman" pitchFamily="18" charset="0"/>
                <a:cs typeface="Times New Roman" pitchFamily="18" charset="0"/>
              </a:rPr>
              <a:t>, тобто </a:t>
            </a:r>
            <a:r>
              <a:rPr lang="uk-UA" sz="2400" b="1" dirty="0">
                <a:latin typeface="Times New Roman" pitchFamily="18" charset="0"/>
                <a:cs typeface="Times New Roman" pitchFamily="18" charset="0"/>
              </a:rPr>
              <a:t>страхування</a:t>
            </a:r>
            <a:r>
              <a:rPr lang="uk-UA" sz="2400" dirty="0">
                <a:latin typeface="Times New Roman" pitchFamily="18" charset="0"/>
                <a:cs typeface="Times New Roman" pitchFamily="18" charset="0"/>
              </a:rPr>
              <a:t>, ґрунтується на </a:t>
            </a:r>
            <a:r>
              <a:rPr lang="uk-UA" sz="2400" i="1" dirty="0">
                <a:latin typeface="Times New Roman" pitchFamily="18" charset="0"/>
                <a:cs typeface="Times New Roman" pitchFamily="18" charset="0"/>
              </a:rPr>
              <a:t>солідарній</a:t>
            </a:r>
            <a:r>
              <a:rPr lang="uk-UA" sz="2400" dirty="0">
                <a:latin typeface="Times New Roman" pitchFamily="18" charset="0"/>
                <a:cs typeface="Times New Roman" pitchFamily="18" charset="0"/>
              </a:rPr>
              <a:t> відповідальності учасників цих фондів. Сутність відносин страхування полягає в тому, що формування страхових фондів здійснюється за рахунок внесків усіх учасників, а відшкодування збитків з цих фондів проводиться для тих, хто їх зазнав унаслідок певних подій і обставин.</a:t>
            </a:r>
            <a:endParaRPr lang="ru-RU"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Страхування </a:t>
            </a:r>
            <a:r>
              <a:rPr lang="uk-UA" sz="2400" dirty="0">
                <a:latin typeface="Times New Roman" pitchFamily="18" charset="0"/>
                <a:cs typeface="Times New Roman" pitchFamily="18" charset="0"/>
              </a:rPr>
              <a:t>є найбільш доцільною, економною, ефективною і раціональною формою створення страхових фондів. Порівняно з самострахуванням воно значно дешевше, оскільки базується на солідарній відповідальності. Витрати юридичних і фізичних осіб на страхування характеризують їх плату за зниження рівня ризику фінансових втрат. Організація страхової справи забезпечує її надійність і раціональність: з одного боку, наявність централізованих коштів дає високі гарантії відшкодування збитків, з іншого — дає змогу ефективно використовувати тимчасово вільні кошти на фінансовому ринку.</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23223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6247864"/>
          </a:xfrm>
          <a:prstGeom prst="rect">
            <a:avLst/>
          </a:prstGeom>
        </p:spPr>
        <p:txBody>
          <a:bodyPr wrap="square">
            <a:spAutoFit/>
          </a:bodyPr>
          <a:lstStyle/>
          <a:p>
            <a:pPr algn="just"/>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a:t>
            </a:r>
            <a:r>
              <a:rPr lang="ru-RU" sz="2000" b="1" dirty="0">
                <a:latin typeface="Times New Roman" pitchFamily="18" charset="0"/>
                <a:cs typeface="Times New Roman" pitchFamily="18" charset="0"/>
              </a:rPr>
              <a:t>за </a:t>
            </a:r>
            <a:r>
              <a:rPr lang="ru-RU" sz="2000" b="1" dirty="0" err="1">
                <a:latin typeface="Times New Roman" pitchFamily="18" charset="0"/>
                <a:cs typeface="Times New Roman" pitchFamily="18" charset="0"/>
              </a:rPr>
              <a:t>Опаріним</a:t>
            </a:r>
            <a:r>
              <a:rPr lang="ru-RU" sz="2000" b="1" dirty="0">
                <a:latin typeface="Times New Roman" pitchFamily="18" charset="0"/>
                <a:cs typeface="Times New Roman" pitchFamily="18" charset="0"/>
              </a:rPr>
              <a:t> В.М.)</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a:t>
            </a:r>
            <a:r>
              <a:rPr lang="uk-UA" sz="2000" b="1" i="1" dirty="0" smtClean="0">
                <a:latin typeface="Times New Roman" pitchFamily="18" charset="0"/>
                <a:cs typeface="Times New Roman" pitchFamily="18" charset="0"/>
              </a:rPr>
              <a:t>Страхування </a:t>
            </a:r>
            <a:r>
              <a:rPr lang="uk-UA" sz="2000" b="1" i="1" dirty="0">
                <a:latin typeface="Times New Roman" pitchFamily="18" charset="0"/>
                <a:cs typeface="Times New Roman" pitchFamily="18" charset="0"/>
              </a:rPr>
              <a:t>— </a:t>
            </a:r>
            <a:r>
              <a:rPr lang="uk-UA" sz="2000" i="1" dirty="0">
                <a:latin typeface="Times New Roman" pitchFamily="18" charset="0"/>
                <a:cs typeface="Times New Roman" pitchFamily="18" charset="0"/>
              </a:rPr>
              <a:t>це система обмінно-перерозпо­дільних відносин з приводу формування і використання колективних страхових фондів на засадах солідарної відповідальності.</a:t>
            </a:r>
            <a:endParaRPr lang="ru-RU" sz="2000" dirty="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a:t>
            </a:r>
            <a:r>
              <a:rPr lang="ru-RU" sz="2000" b="1" dirty="0">
                <a:latin typeface="Times New Roman" pitchFamily="18" charset="0"/>
                <a:cs typeface="Times New Roman" pitchFamily="18" charset="0"/>
              </a:rPr>
              <a:t>за </a:t>
            </a:r>
            <a:r>
              <a:rPr lang="uk-UA" sz="2000" b="1" cap="all" dirty="0">
                <a:latin typeface="Times New Roman" pitchFamily="18" charset="0"/>
                <a:cs typeface="Times New Roman" pitchFamily="18" charset="0"/>
              </a:rPr>
              <a:t>О. Р. Романенко, С. Я. </a:t>
            </a:r>
            <a:r>
              <a:rPr lang="uk-UA" sz="2000" b="1" cap="all" dirty="0" err="1">
                <a:latin typeface="Times New Roman" pitchFamily="18" charset="0"/>
                <a:cs typeface="Times New Roman" pitchFamily="18" charset="0"/>
              </a:rPr>
              <a:t>Огородник</a:t>
            </a:r>
            <a:r>
              <a:rPr lang="ru-RU" sz="2000" b="1" cap="all"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	Страхування як економічна категорія</a:t>
            </a:r>
            <a:r>
              <a:rPr lang="uk-UA" sz="2000" dirty="0">
                <a:latin typeface="Times New Roman" pitchFamily="18" charset="0"/>
                <a:cs typeface="Times New Roman" pitchFamily="18" charset="0"/>
              </a:rPr>
              <a:t> — це сукупність особливих замкнутих перерозподільних відносин між його учасниками з приводу формування цільового страхового фонду і його використання для відшкодування збитків, заподіяних за непередбачених несприятливих обставин, а також для надання матеріальної допомоги громадянам у разі настання певних подій у їх житті.</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	</a:t>
            </a:r>
            <a:r>
              <a:rPr lang="uk-UA" sz="2000" b="1" i="1" dirty="0">
                <a:latin typeface="Times New Roman" pitchFamily="18" charset="0"/>
                <a:cs typeface="Times New Roman" pitchFamily="18" charset="0"/>
              </a:rPr>
              <a:t>З позицій цільового формування і використання страхових фондів</a:t>
            </a:r>
            <a:r>
              <a:rPr lang="uk-UA" sz="2000" i="1" dirty="0">
                <a:latin typeface="Times New Roman" pitchFamily="18" charset="0"/>
                <a:cs typeface="Times New Roman" pitchFamily="18" charset="0"/>
              </a:rPr>
              <a:t> — це перерозподільні відносини між тими суб’єктами, що сплачували страхові внески, і тими, хто отримує відшкодування збитків. З погляду взаємовідносин окремих суб’єктів зі страховими компаніями — це плата за </a:t>
            </a:r>
            <a:r>
              <a:rPr lang="uk-UA" sz="2000" i="1" dirty="0" err="1">
                <a:latin typeface="Times New Roman" pitchFamily="18" charset="0"/>
                <a:cs typeface="Times New Roman" pitchFamily="18" charset="0"/>
              </a:rPr>
              <a:t>хеджування</a:t>
            </a:r>
            <a:r>
              <a:rPr lang="uk-UA" sz="2000" i="1" dirty="0">
                <a:latin typeface="Times New Roman" pitchFamily="18" charset="0"/>
                <a:cs typeface="Times New Roman" pitchFamily="18" charset="0"/>
              </a:rPr>
              <a:t> ризику (плата за спокій), тобто обмінні відносини. Розміщення коштів страхових фондів на фінансовому ринку відображає відносини з приводу торгівлі тимчасово вільними фінансовими ресурсами, тобто перерозподіл ресурсів між учасниками страхування та іншими суб’єктами фінансових відносин</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78981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692696"/>
            <a:ext cx="8352928" cy="4524315"/>
          </a:xfrm>
          <a:prstGeom prst="rect">
            <a:avLst/>
          </a:prstGeom>
        </p:spPr>
        <p:txBody>
          <a:bodyPr wrap="square">
            <a:spAutoFit/>
          </a:bodyPr>
          <a:lstStyle/>
          <a:p>
            <a:pPr algn="just"/>
            <a:r>
              <a:rPr lang="uk-UA"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Згідно Закону України «Про страхування»</a:t>
            </a:r>
            <a:r>
              <a:rPr lang="uk-UA"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остання редакція від </a:t>
            </a: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01.04.2015</a:t>
            </a:r>
            <a:r>
              <a:rPr lang="uk-UA" sz="2400" dirty="0" smtClean="0">
                <a:latin typeface="Times New Roman" pitchFamily="18" charset="0"/>
                <a:cs typeface="Times New Roman" pitchFamily="18" charset="0"/>
              </a:rPr>
              <a:t>.</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Стаття </a:t>
            </a:r>
            <a:r>
              <a:rPr lang="uk-UA" sz="2400" dirty="0">
                <a:latin typeface="Times New Roman" pitchFamily="18" charset="0"/>
                <a:cs typeface="Times New Roman" pitchFamily="18" charset="0"/>
              </a:rPr>
              <a:t>1. Поняття страхування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b="1" dirty="0" smtClean="0">
                <a:latin typeface="Times New Roman" pitchFamily="18" charset="0"/>
                <a:cs typeface="Times New Roman" pitchFamily="18" charset="0"/>
              </a:rPr>
              <a:t>     </a:t>
            </a:r>
            <a:r>
              <a:rPr lang="uk-UA" sz="2400" b="1" dirty="0">
                <a:latin typeface="Times New Roman" pitchFamily="18" charset="0"/>
                <a:cs typeface="Times New Roman" pitchFamily="18" charset="0"/>
              </a:rPr>
              <a:t>Страхування </a:t>
            </a:r>
            <a:r>
              <a:rPr lang="uk-UA" sz="2400" dirty="0">
                <a:latin typeface="Times New Roman" pitchFamily="18" charset="0"/>
                <a:cs typeface="Times New Roman" pitchFamily="18" charset="0"/>
              </a:rPr>
              <a:t>- це вид цивільно-правових відносин щодо  захисту </a:t>
            </a:r>
            <a:r>
              <a:rPr lang="uk-UA" sz="2400" dirty="0" smtClean="0">
                <a:latin typeface="Times New Roman" pitchFamily="18" charset="0"/>
                <a:cs typeface="Times New Roman" pitchFamily="18" charset="0"/>
              </a:rPr>
              <a:t>майнових </a:t>
            </a:r>
            <a:r>
              <a:rPr lang="uk-UA" sz="2400" dirty="0">
                <a:latin typeface="Times New Roman" pitchFamily="18" charset="0"/>
                <a:cs typeface="Times New Roman" pitchFamily="18" charset="0"/>
              </a:rPr>
              <a:t>інтересів фізичних осіб та юридичних осіб у разі настання </a:t>
            </a:r>
            <a:r>
              <a:rPr lang="uk-UA" sz="2400" dirty="0" smtClean="0">
                <a:latin typeface="Times New Roman" pitchFamily="18" charset="0"/>
                <a:cs typeface="Times New Roman" pitchFamily="18" charset="0"/>
              </a:rPr>
              <a:t>певних   </a:t>
            </a:r>
            <a:r>
              <a:rPr lang="uk-UA" sz="2400" dirty="0">
                <a:latin typeface="Times New Roman" pitchFamily="18" charset="0"/>
                <a:cs typeface="Times New Roman" pitchFamily="18" charset="0"/>
              </a:rPr>
              <a:t>подій   (страхових   випадків),   </a:t>
            </a:r>
            <a:r>
              <a:rPr lang="uk-UA" sz="2400" dirty="0" smtClean="0">
                <a:latin typeface="Times New Roman" pitchFamily="18" charset="0"/>
                <a:cs typeface="Times New Roman" pitchFamily="18" charset="0"/>
              </a:rPr>
              <a:t>визначених договором страхування </a:t>
            </a:r>
            <a:r>
              <a:rPr lang="uk-UA" sz="2400" dirty="0">
                <a:latin typeface="Times New Roman" pitchFamily="18" charset="0"/>
                <a:cs typeface="Times New Roman" pitchFamily="18" charset="0"/>
              </a:rPr>
              <a:t>або чинним законодавством, за рахунок грошових фондів, </a:t>
            </a:r>
            <a:r>
              <a:rPr lang="uk-UA" sz="2400" dirty="0" smtClean="0">
                <a:latin typeface="Times New Roman" pitchFamily="18" charset="0"/>
                <a:cs typeface="Times New Roman" pitchFamily="18" charset="0"/>
              </a:rPr>
              <a:t>що  </a:t>
            </a:r>
            <a:r>
              <a:rPr lang="uk-UA" sz="2400" dirty="0">
                <a:latin typeface="Times New Roman" pitchFamily="18" charset="0"/>
                <a:cs typeface="Times New Roman" pitchFamily="18" charset="0"/>
              </a:rPr>
              <a:t>формуються  шляхом  сплати  фізичними  особами  та  юридичними </a:t>
            </a:r>
            <a:r>
              <a:rPr lang="uk-UA" sz="2400" dirty="0" smtClean="0">
                <a:latin typeface="Times New Roman" pitchFamily="18" charset="0"/>
                <a:cs typeface="Times New Roman" pitchFamily="18" charset="0"/>
              </a:rPr>
              <a:t>особами  </a:t>
            </a:r>
            <a:r>
              <a:rPr lang="uk-UA" sz="2400" dirty="0">
                <a:latin typeface="Times New Roman" pitchFamily="18" charset="0"/>
                <a:cs typeface="Times New Roman" pitchFamily="18" charset="0"/>
              </a:rPr>
              <a:t>страхових  платежів (страхових внесків, страхових премій) </a:t>
            </a:r>
            <a:r>
              <a:rPr lang="uk-UA" sz="2400" dirty="0" smtClean="0">
                <a:latin typeface="Times New Roman" pitchFamily="18" charset="0"/>
                <a:cs typeface="Times New Roman" pitchFamily="18" charset="0"/>
              </a:rPr>
              <a:t>та </a:t>
            </a:r>
            <a:r>
              <a:rPr lang="uk-UA" sz="2400" dirty="0">
                <a:latin typeface="Times New Roman" pitchFamily="18" charset="0"/>
                <a:cs typeface="Times New Roman" pitchFamily="18" charset="0"/>
              </a:rPr>
              <a:t>доходів від розміщення коштів цих фондів.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6518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712968" cy="6524863"/>
          </a:xfrm>
          <a:prstGeom prst="rect">
            <a:avLst/>
          </a:prstGeom>
        </p:spPr>
        <p:txBody>
          <a:bodyPr wrap="square">
            <a:spAutoFit/>
          </a:bodyPr>
          <a:lstStyle/>
          <a:p>
            <a:pPr algn="just"/>
            <a:r>
              <a:rPr lang="uk-UA" sz="2200" dirty="0">
                <a:latin typeface="Times New Roman" pitchFamily="18" charset="0"/>
                <a:cs typeface="Times New Roman" pitchFamily="18" charset="0"/>
              </a:rPr>
              <a:t>Організація страхової справи ґрунтується на виділенні </a:t>
            </a:r>
            <a:r>
              <a:rPr lang="uk-UA" sz="2200" b="1" dirty="0">
                <a:latin typeface="Times New Roman" pitchFamily="18" charset="0"/>
                <a:cs typeface="Times New Roman" pitchFamily="18" charset="0"/>
              </a:rPr>
              <a:t>суб’єк­тів страхування і форм страхових відносин.</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Основними </a:t>
            </a:r>
            <a:r>
              <a:rPr lang="uk-UA" sz="2200" b="1" dirty="0">
                <a:latin typeface="Times New Roman" pitchFamily="18" charset="0"/>
                <a:cs typeface="Times New Roman" pitchFamily="18" charset="0"/>
              </a:rPr>
              <a:t>суб’єктами</a:t>
            </a:r>
            <a:r>
              <a:rPr lang="uk-UA" sz="2200" dirty="0">
                <a:latin typeface="Times New Roman" pitchFamily="18" charset="0"/>
                <a:cs typeface="Times New Roman" pitchFamily="18" charset="0"/>
              </a:rPr>
              <a:t> страхування є страховик, страхувальник і застрахований. </a:t>
            </a:r>
            <a:endParaRPr lang="ru-RU" sz="2200" dirty="0">
              <a:latin typeface="Times New Roman" pitchFamily="18" charset="0"/>
              <a:cs typeface="Times New Roman" pitchFamily="18" charset="0"/>
            </a:endParaRPr>
          </a:p>
          <a:p>
            <a:pPr algn="just"/>
            <a:r>
              <a:rPr lang="uk-UA" sz="2200" i="1" dirty="0" smtClean="0">
                <a:latin typeface="Times New Roman" pitchFamily="18" charset="0"/>
                <a:cs typeface="Times New Roman" pitchFamily="18" charset="0"/>
              </a:rPr>
              <a:t>	Страховик</a:t>
            </a:r>
            <a:r>
              <a:rPr lang="uk-UA" sz="2200" dirty="0" smtClean="0">
                <a:latin typeface="Times New Roman" pitchFamily="18" charset="0"/>
                <a:cs typeface="Times New Roman" pitchFamily="18" charset="0"/>
              </a:rPr>
              <a:t> </a:t>
            </a:r>
            <a:r>
              <a:rPr lang="uk-UA" sz="2200" dirty="0">
                <a:latin typeface="Times New Roman" pitchFamily="18" charset="0"/>
                <a:cs typeface="Times New Roman" pitchFamily="18" charset="0"/>
              </a:rPr>
              <a:t>— юридична особа — страхова компанія, яка діє на підставі відповідної ліцензії, беручи на себе зобов’язання щодо створення колективного страхового фонду і виплати з нього страхового відшкодування. За методом фінансової діяльності страховик є звичайною підприємницькою структурою, що діє на основі комерційного розрахунку. За предметом діяльності (фінансовими ресурсами) страховик є фінансовою інституцією.</a:t>
            </a:r>
            <a:endParaRPr lang="ru-RU" sz="2200" dirty="0">
              <a:latin typeface="Times New Roman" pitchFamily="18" charset="0"/>
              <a:cs typeface="Times New Roman" pitchFamily="18" charset="0"/>
            </a:endParaRPr>
          </a:p>
          <a:p>
            <a:pPr algn="just"/>
            <a:r>
              <a:rPr lang="uk-UA" sz="2200" i="1" dirty="0" smtClean="0">
                <a:latin typeface="Times New Roman" pitchFamily="18" charset="0"/>
                <a:cs typeface="Times New Roman" pitchFamily="18" charset="0"/>
              </a:rPr>
              <a:t>	Страхувальник</a:t>
            </a:r>
            <a:r>
              <a:rPr lang="uk-UA" sz="2200" b="1" i="1" dirty="0" smtClean="0">
                <a:latin typeface="Times New Roman" pitchFamily="18" charset="0"/>
                <a:cs typeface="Times New Roman" pitchFamily="18" charset="0"/>
              </a:rPr>
              <a:t> </a:t>
            </a:r>
            <a:r>
              <a:rPr lang="uk-UA" sz="2200" b="1" i="1" dirty="0">
                <a:latin typeface="Times New Roman" pitchFamily="18" charset="0"/>
                <a:cs typeface="Times New Roman" pitchFamily="18" charset="0"/>
              </a:rPr>
              <a:t>— </a:t>
            </a:r>
            <a:r>
              <a:rPr lang="uk-UA" sz="2200" dirty="0">
                <a:latin typeface="Times New Roman" pitchFamily="18" charset="0"/>
                <a:cs typeface="Times New Roman" pitchFamily="18" charset="0"/>
              </a:rPr>
              <a:t>юридична чи фізична особа, яка на підставі відповідної угоди зі страховиком сплачує страхові </a:t>
            </a:r>
            <a:r>
              <a:rPr lang="uk-UA" sz="2200" dirty="0" smtClean="0">
                <a:latin typeface="Times New Roman" pitchFamily="18" charset="0"/>
                <a:cs typeface="Times New Roman" pitchFamily="18" charset="0"/>
              </a:rPr>
              <a:t>платежі (внески) </a:t>
            </a:r>
            <a:r>
              <a:rPr lang="uk-UA" sz="2200" dirty="0">
                <a:latin typeface="Times New Roman" pitchFamily="18" charset="0"/>
                <a:cs typeface="Times New Roman" pitchFamily="18" charset="0"/>
              </a:rPr>
              <a:t>до страхового фонду.</a:t>
            </a:r>
            <a:endParaRPr lang="ru-RU" sz="2200" dirty="0">
              <a:latin typeface="Times New Roman" pitchFamily="18" charset="0"/>
              <a:cs typeface="Times New Roman" pitchFamily="18" charset="0"/>
            </a:endParaRPr>
          </a:p>
          <a:p>
            <a:pPr algn="just"/>
            <a:r>
              <a:rPr lang="uk-UA" sz="2200" i="1" dirty="0" smtClean="0">
                <a:latin typeface="Times New Roman" pitchFamily="18" charset="0"/>
                <a:cs typeface="Times New Roman" pitchFamily="18" charset="0"/>
              </a:rPr>
              <a:t>	Застрахований</a:t>
            </a:r>
            <a:r>
              <a:rPr lang="uk-UA" sz="2200" dirty="0" smtClean="0">
                <a:latin typeface="Times New Roman" pitchFamily="18" charset="0"/>
                <a:cs typeface="Times New Roman" pitchFamily="18" charset="0"/>
              </a:rPr>
              <a:t> </a:t>
            </a:r>
            <a:r>
              <a:rPr lang="uk-UA" sz="2200" dirty="0">
                <a:latin typeface="Times New Roman" pitchFamily="18" charset="0"/>
                <a:cs typeface="Times New Roman" pitchFamily="18" charset="0"/>
              </a:rPr>
              <a:t>— юридична чи фізична особа, якій належить страхове відшкодування при настанні страхового випадку. Крім того, може виділятись такий суб’єкт, як </a:t>
            </a:r>
            <a:r>
              <a:rPr lang="uk-UA" sz="2200" i="1" dirty="0">
                <a:latin typeface="Times New Roman" pitchFamily="18" charset="0"/>
                <a:cs typeface="Times New Roman" pitchFamily="18" charset="0"/>
              </a:rPr>
              <a:t>отримувач</a:t>
            </a:r>
            <a:r>
              <a:rPr lang="uk-UA" sz="2200" dirty="0">
                <a:latin typeface="Times New Roman" pitchFamily="18" charset="0"/>
                <a:cs typeface="Times New Roman" pitchFamily="18" charset="0"/>
              </a:rPr>
              <a:t> страхового відшкодування в тих випадках, коли його не може отримати застрахований.</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80896313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478</TotalTime>
  <Words>577</Words>
  <Application>Microsoft Office PowerPoint</Application>
  <PresentationFormat>Экран (4:3)</PresentationFormat>
  <Paragraphs>235</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Пк</cp:lastModifiedBy>
  <cp:revision>12</cp:revision>
  <dcterms:created xsi:type="dcterms:W3CDTF">2012-10-07T09:11:26Z</dcterms:created>
  <dcterms:modified xsi:type="dcterms:W3CDTF">2015-10-19T20:14:48Z</dcterms:modified>
</cp:coreProperties>
</file>